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6" r:id="rId4"/>
    <p:sldId id="264" r:id="rId5"/>
    <p:sldId id="263" r:id="rId6"/>
    <p:sldId id="261" r:id="rId7"/>
    <p:sldId id="285" r:id="rId8"/>
    <p:sldId id="260" r:id="rId9"/>
    <p:sldId id="289" r:id="rId10"/>
    <p:sldId id="286" r:id="rId11"/>
    <p:sldId id="287" r:id="rId12"/>
    <p:sldId id="288" r:id="rId13"/>
    <p:sldId id="262" r:id="rId14"/>
    <p:sldId id="279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А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B4F"/>
    <a:srgbClr val="E8EFF3"/>
    <a:srgbClr val="3F5779"/>
    <a:srgbClr val="59C5EC"/>
    <a:srgbClr val="000000"/>
    <a:srgbClr val="5A82A0"/>
    <a:srgbClr val="7B6984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133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0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FBB469-F265-4E92-9517-EEAC7D764713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42A9F-EB4A-4976-901B-F47991B5E154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5DD1-5E80-4BCF-9B63-24689B47A738}" type="datetime1">
              <a:rPr lang="ru-RU" smtClean="0"/>
              <a:pPr/>
              <a:t>19.03.2024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AC6CC0-914F-4A6F-B8FE-1137B7ABBBE0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6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3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8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5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81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12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69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2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9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 из кру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EAB23-9C50-4E21-80EB-531057D00F73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050615-84F8-43C8-8B94-1337669963D2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 rtlCol="0"/>
          <a:lstStyle/>
          <a:p>
            <a:pPr rtl="0"/>
            <a:fld id="{4DE74897-CABE-46A1-936E-11594ED6C02D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22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2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3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1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4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3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5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4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8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5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9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6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Дороже</a:t>
            </a:r>
          </a:p>
        </p:txBody>
      </p:sp>
      <p:cxnSp>
        <p:nvCxnSpPr>
          <p:cNvPr id="34" name="Прямая со стрелкой 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 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Дешевле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Менее удобно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Более удобно</a:t>
            </a:r>
          </a:p>
        </p:txBody>
      </p: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ре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C095B-77EC-4C8C-B4F2-F36303A6FAD0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288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6CFF9-6ED9-410B-AE1A-12323C54ED4F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D55DA-B5BB-449B-BF19-97053FDAD463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8" name="Текст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5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308EE-7741-4615-B633-B2958A2A9414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полнитель таблицы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1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груп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2" name="Рисунок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3" name="Рисунок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3D1F1-2A95-4F38-B27C-D23EF8C5E468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0CEF55-CE3F-479C-AEB2-81ABE8761F2C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8" name="Текст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49" name="Рисунок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5" name="Рисунок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8" name="Рисунок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60" name="Текст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61" name="Рисунок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92BDC-A620-40A6-88DB-C46EA54B24C3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Заполнитель диаграммы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rtlCol="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274E15FD-ED14-4856-8C04-EACC126827D2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svetlana@fabrikam.com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404-555-01-15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Веб-сайт: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4151A-F2C3-4EDA-A857-6E0FBF25D956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1B7D974-9B1F-4BFD-A0F1-B7E5C998F977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елефон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7A8C7-7ED6-4661-AEB4-F0847FC58415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39"/>
            <a:ext cx="10515600" cy="3874709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F62BA-2050-48CF-9650-C2F7275AF695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C7616D-B363-409D-AB51-4133A2B8E8DB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4823F-ABA4-4658-83A8-7DB50CC5132B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4467"/>
            <a:ext cx="4817357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790" y="2614467"/>
            <a:ext cx="4859598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893E4FF4-65A9-4799-8DF2-B525DB780323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0A2CCFA2-02BD-4DCC-A568-F5776D82A43A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F3DE0221-DA13-484E-A760-8C9BD129C7C2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199"/>
            <a:ext cx="5653088" cy="540385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8592985-9024-4AE7-850B-F2836A3175DA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9E2179B-C9DF-4ADF-B081-2861E97C1A43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Рисунок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7" name="Рисунок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24" name="Рисунок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4CB6159E-5FDA-434C-9976-C2D944203706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Щелкните, чтобы изменить стиль названия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/>
          <a:lstStyle/>
          <a:p>
            <a:pPr rtl="0"/>
            <a:fld id="{29EE997C-0E03-43C7-ADC5-2EF6FB58BA40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35" name="Рисунок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CA450-34D0-4B9B-9941-816FCDA5E28F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итор и два бло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698AF-8661-4543-8D60-1EF1AA3EB9E0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‹№›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пуляр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2810C-B753-4586-979D-ED22B4A141CC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8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8EED96-4C67-45C9-8C7A-AF9743E1C580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10A9B49-43AB-48C8-A18A-36A0D8A1A792}" type="datetime1">
              <a:rPr lang="ru-RU" noProof="0" smtClean="0"/>
              <a:t>19.03.2024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" y="228855"/>
            <a:ext cx="11274552" cy="617194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000" dirty="0" err="1"/>
              <a:t>Булінг</a:t>
            </a:r>
            <a:r>
              <a:rPr lang="ru-RU" sz="4000" dirty="0"/>
              <a:t>. Проблема </a:t>
            </a:r>
            <a:r>
              <a:rPr lang="ru-RU" sz="4000" dirty="0" err="1"/>
              <a:t>сьогодення</a:t>
            </a:r>
            <a:r>
              <a:rPr lang="ru-RU" sz="4000" dirty="0"/>
              <a:t>. </a:t>
            </a:r>
            <a:r>
              <a:rPr lang="ru-RU" sz="4000" dirty="0" err="1"/>
              <a:t>Профілактика</a:t>
            </a:r>
            <a:r>
              <a:rPr lang="ru-RU" sz="4000" dirty="0"/>
              <a:t>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89" y="4498752"/>
            <a:ext cx="11274552" cy="1799542"/>
          </a:xfrm>
        </p:spPr>
        <p:txBody>
          <a:bodyPr rtlCol="0"/>
          <a:lstStyle/>
          <a:p>
            <a:pPr rtl="0"/>
            <a:r>
              <a:rPr lang="ru-RU" dirty="0"/>
              <a:t>«</a:t>
            </a:r>
            <a:r>
              <a:rPr lang="ru-RU" dirty="0" err="1"/>
              <a:t>Стався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так, як </a:t>
            </a:r>
            <a:r>
              <a:rPr lang="ru-RU" dirty="0" err="1"/>
              <a:t>хочеш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ставились до тебе»</a:t>
            </a:r>
          </a:p>
        </p:txBody>
      </p: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339" y="820187"/>
            <a:ext cx="10811661" cy="741549"/>
          </a:xfrm>
        </p:spPr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uk-UA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ЯК ДІЯТИ БАТЬКАМ ДИТИНИ - ЖЕРТВИ БУЛІНГУ</a:t>
            </a:r>
            <a:b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(поради)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Прямоугольник 8"/>
          <p:cNvSpPr/>
          <p:nvPr/>
        </p:nvSpPr>
        <p:spPr>
          <a:xfrm>
            <a:off x="674144" y="1894491"/>
            <a:ext cx="1053084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НАВЧИТИ ДИТИНУ НЕАГРЕСИВНО ПРОТИСТОЯТИ БУЛІНГУ 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dirty="0">
                <a:ea typeface="Tahoma" panose="020B0604030504040204" pitchFamily="34" charset="0"/>
                <a:cs typeface="Tahoma" panose="020B0604030504040204" pitchFamily="34" charset="0"/>
              </a:rPr>
              <a:t>(уникати кривдника, не реагувати на нього, переключитися на спілкування з друзями, не залишаючись на самоті, поводитися впевнено)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476" y="2853495"/>
            <a:ext cx="9866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ПОВІДОМИТИ ПРО ФАКТ БУЛІНГУ ВЧИТЕЛЯ ДИТИНИ, АДМІНІСТРАЦІЮ ЗАКЛАДУ ОСВІТИ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474" y="3225077"/>
            <a:ext cx="102229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ПОСПІЛКУВАТИСЯ З БАТЬКАМИ БУЛЕРА З МЕТОЮ ВПЛИВУ НА ЙОГО НЕГАТИВНУ ПОВЕДІНКУ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474" y="3645954"/>
            <a:ext cx="986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ЗАЛУЧИТИ ДИТИНУ ДО ПОЗАШКІЛЬНИХ ЗАНЯТЬ З МЕТОЮ РОЗШИРЕННЯ КОЛА ЇЇ СПІЛКУВАННЯ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473" y="4042512"/>
            <a:ext cx="1022295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ЯКЩО «МИРНІ» МЕТОДИ НЕ ДОПОМАГАЮТЬ, ОБОВ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ЯЗКОВО ЗВЕРНУТИСЯ ДО КОМПЕТЕНТНИХ ОРГАНІВ (поліції, прокуратури, служби у справах дітей тощо)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384" y="4414094"/>
            <a:ext cx="3532919" cy="237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380339" y="4830679"/>
            <a:ext cx="60960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НА НАЦІОНАЛЬНУ ДИТЯЧУ «ГАРЯЧУ ЛІНІЮ» 0 800 500 225 772 (БЕЗКОШТОВНО)</a:t>
            </a:r>
          </a:p>
          <a:p>
            <a:pPr algn="just" fontAlgn="base">
              <a:spcAft>
                <a:spcPts val="0"/>
              </a:spcAft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ДО ПОЛІЦІЇ 102 </a:t>
            </a:r>
            <a:r>
              <a:rPr lang="uk-U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(розповісти про ситуацію)</a:t>
            </a:r>
          </a:p>
          <a:p>
            <a:pPr algn="just" fontAlgn="base">
              <a:spcAft>
                <a:spcPts val="0"/>
              </a:spcAft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ДО КОНТАКТ-ЦЕНТРУ БЕЗОПЛАТНОЇ ПРАВОВОЇ ДОПОМОГИ 0 800 213 103 (БЕЗКОШТОВНО)</a:t>
            </a:r>
          </a:p>
        </p:txBody>
      </p:sp>
    </p:spTree>
    <p:extLst>
      <p:ext uri="{BB962C8B-B14F-4D97-AF65-F5344CB8AC3E}">
        <p14:creationId xmlns:p14="http://schemas.microsoft.com/office/powerpoint/2010/main" val="177566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t>11</a:t>
            </a:fld>
            <a:endParaRPr lang="ru-RU" noProof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8" y="338261"/>
            <a:ext cx="10830086" cy="629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1478" y="612769"/>
            <a:ext cx="10568179" cy="5170646"/>
          </a:xfrm>
          <a:prstGeom prst="rect">
            <a:avLst/>
          </a:prstGeom>
          <a:solidFill>
            <a:schemeClr val="bg1">
              <a:alpha val="8000"/>
            </a:schemeClr>
          </a:solidFill>
          <a:effectLst>
            <a:glow rad="127000">
              <a:schemeClr val="bg1">
                <a:alpha val="51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ДІЯТИ БАТЬКАМ ДИТИНИ - БУЛЕРА</a:t>
            </a:r>
          </a:p>
          <a:p>
            <a:pPr algn="ctr" fontAlgn="base">
              <a:spcAft>
                <a:spcPts val="0"/>
              </a:spcAft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(поради)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ПОСТАВИТИСЯ ДО БУЛІНГУ СЕРЙОЗНО </a:t>
            </a: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 сприймати його як тимчасове явище в поведінці дитини)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ПОСПІЛКУВАТИСЯ З ДИТИНОЮ </a:t>
            </a:r>
            <a:r>
              <a:rPr lang="uk-UA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 метою з</a:t>
            </a:r>
            <a:r>
              <a:rPr lang="en-US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ясування</a:t>
            </a:r>
            <a:r>
              <a:rPr lang="ru-RU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причин 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такої</a:t>
            </a:r>
            <a:r>
              <a:rPr lang="ru-RU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поведінки</a:t>
            </a:r>
            <a:r>
              <a:rPr lang="ru-RU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шляхів</a:t>
            </a:r>
            <a:r>
              <a:rPr lang="ru-RU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вирішення</a:t>
            </a:r>
            <a:r>
              <a:rPr lang="ru-RU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проблеми</a:t>
            </a:r>
            <a:r>
              <a:rPr lang="uk-UA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ПРИЙТИ З ДИТИНОЮ НА ПРИЙОМ ДО ПСИХОЛОГА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(фахівець допоможе розібратися у психологічних аспектах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ДОПУСКАТИ ОБРАЗ ДИТИНИ ВДОМА </a:t>
            </a:r>
            <a:r>
              <a:rPr lang="uk-UA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(часто діти, які зазнають насильства вдома, самі в школі стають кривдниками)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ПОСТІЙНО АКЦЕНТРУВАТИ ДИТИНІ НА НЕОБХІДНОСТІ СПІВЧУВАТИ, СПІВПЕРЕЖИВАТИ, РОБИТИ ДОБРО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1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78" y="338452"/>
            <a:ext cx="5134779" cy="1656602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рекомендації із самостійної протидії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можна дати дітям?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>
          <a:xfrm>
            <a:off x="6151418" y="742866"/>
            <a:ext cx="5783284" cy="4921663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Намагайтеся ігнорувати кривдника.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ви не можете піти геть, спробуйте використати гумор. Цим ви можете відвернути кривдника від наміру дошкулити вам.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Намагайтеся зберігати спокій. Адже вивести вас з рівноваги — саме те, чого хоче кривдник.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вступайте в бійку. Зазвичай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чекають на це як на при­від завдати вам шкоди.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Поговоріть з людьми, яким довіряєте. Можливо, вони зможуть порадити вам, як поводити себе в ситуації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Особливо в ситуації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кібербулінгу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Спілкуйт</a:t>
            </a:r>
            <a:r>
              <a:rPr lang="uk-UA" dirty="0"/>
              <a:t>еся в мережі Інтернет лише зі знайомими людьми.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користуйтеся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незнайомими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сайтами і не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переходьте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невідомими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посиланнями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окрім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повідомляйте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паролі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логіни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Times New Roman" panose="02020603050405020304" pitchFamily="18" charset="0"/>
              </a:rPr>
              <a:t>акаунту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0242" name="Picture 2" descr="C:\Users\Olechka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217" y="4644922"/>
            <a:ext cx="4354076" cy="176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0" y="2055178"/>
            <a:ext cx="2503582" cy="22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F3C92-FA88-4A0C-B400-5D88B6D2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09" y="598060"/>
            <a:ext cx="7973291" cy="2693497"/>
          </a:xfrm>
        </p:spPr>
        <p:txBody>
          <a:bodyPr rtlCol="0"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uk-UA" sz="4800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ПАМ</a:t>
            </a:r>
            <a:r>
              <a:rPr lang="en-US" sz="4800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4800" dirty="0">
                <a:solidFill>
                  <a:srgbClr val="6D3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ЯТАЙТЕ!</a:t>
            </a:r>
            <a:br>
              <a:rPr lang="uk-UA" sz="4800" dirty="0">
                <a:solidFill>
                  <a:srgbClr val="286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E98698-98C2-42EB-AA76-F053D543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13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71476" y="2356352"/>
            <a:ext cx="5525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«Спробуйте бути хоч трохи добрішими – і ви побачите, що будете не в змозі зробити поганий вчинок»</a:t>
            </a:r>
            <a:endParaRPr lang="uk-UA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Місце для зображення 22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b="727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304435" y="4910897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6D3B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©Конфуцій</a:t>
            </a:r>
            <a:endParaRPr lang="uk-UA" dirty="0">
              <a:solidFill>
                <a:srgbClr val="6D3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5" y="466641"/>
            <a:ext cx="11274552" cy="56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490044"/>
            <a:ext cx="11274552" cy="1348720"/>
          </a:xfrm>
        </p:spPr>
        <p:txBody>
          <a:bodyPr rtlCol="0"/>
          <a:lstStyle/>
          <a:p>
            <a:pPr rtl="0"/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3" y="467874"/>
            <a:ext cx="11229490" cy="62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013" y="2025938"/>
            <a:ext cx="4727575" cy="728663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булінг</a:t>
            </a:r>
            <a:r>
              <a:rPr lang="ru-RU" dirty="0"/>
              <a:t>?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2804109"/>
            <a:ext cx="4726800" cy="1861200"/>
          </a:xfrm>
        </p:spPr>
        <p:txBody>
          <a:bodyPr rtlCol="0"/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</a:t>
            </a:r>
            <a:r>
              <a:rPr lang="uk-UA" sz="1800" dirty="0">
                <a:solidFill>
                  <a:srgbClr val="6D3B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насильства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агресивна і вкрай неприємна поведінка </a:t>
            </a:r>
            <a:r>
              <a:rPr lang="uk-UA" sz="1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однієї ди­тини або групи дітей щодо іншої дитини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супроводжується </a:t>
            </a:r>
            <a:r>
              <a:rPr lang="uk-UA" sz="1800" dirty="0">
                <a:solidFill>
                  <a:srgbClr val="6D3B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по­стійним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фізичним та психологічним впливом. Іншим словом це цькування.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EFC0-218D-4F7A-8C07-A588E93D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59" y="723282"/>
            <a:ext cx="9535686" cy="568800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булінгу</a:t>
            </a:r>
            <a:r>
              <a:rPr lang="ru-RU" dirty="0"/>
              <a:t>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C26EAD-CF8A-4DD5-B109-AFCFFB6565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73295" y="3944952"/>
            <a:ext cx="1797559" cy="408275"/>
          </a:xfrm>
        </p:spPr>
        <p:txBody>
          <a:bodyPr rtlCol="0"/>
          <a:lstStyle/>
          <a:p>
            <a:r>
              <a:rPr lang="ru-RU" sz="2800" dirty="0" err="1"/>
              <a:t>Кривдник</a:t>
            </a:r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044253-31CE-4F44-8831-53D8A0ED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D4C26EAD-CF8A-4DD5-B109-AFCFFB6565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05677" y="4185886"/>
            <a:ext cx="1552619" cy="408275"/>
          </a:xfrm>
        </p:spPr>
        <p:txBody>
          <a:bodyPr rtlCol="0"/>
          <a:lstStyle/>
          <a:p>
            <a:r>
              <a:rPr lang="ru-RU" sz="2800" dirty="0"/>
              <a:t>Жертва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D4C26EAD-CF8A-4DD5-B109-AFCFFB6565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8783" y="4594161"/>
            <a:ext cx="1910029" cy="408275"/>
          </a:xfrm>
        </p:spPr>
        <p:txBody>
          <a:bodyPr rtlCol="0"/>
          <a:lstStyle/>
          <a:p>
            <a:r>
              <a:rPr lang="ru-RU" sz="2800" dirty="0" err="1"/>
              <a:t>Спостерігач</a:t>
            </a:r>
            <a:endParaRPr lang="ru-RU" sz="2800" dirty="0"/>
          </a:p>
        </p:txBody>
      </p:sp>
      <p:pic>
        <p:nvPicPr>
          <p:cNvPr id="3074" name="Picture 2" descr="Результат пошуку зображень за запитом лук со стрело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1" y="2784908"/>
            <a:ext cx="1032366" cy="11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Результат пошуку зображень за запитом глаз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66" y="2582375"/>
            <a:ext cx="2541586" cy="22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Результат пошуку зображень за запитом мишень рисунок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" b="96667" l="2167" r="96167">
                        <a14:foregroundMark x1="9833" y1="61833" x2="9833" y2="61833"/>
                        <a14:foregroundMark x1="16167" y1="75500" x2="16167" y2="75500"/>
                        <a14:foregroundMark x1="12667" y1="73833" x2="12667" y2="73833"/>
                        <a14:foregroundMark x1="25500" y1="83000" x2="25500" y2="83000"/>
                        <a14:foregroundMark x1="36167" y1="89833" x2="36167" y2="89833"/>
                        <a14:foregroundMark x1="38167" y1="87000" x2="38167" y2="87000"/>
                        <a14:foregroundMark x1="49833" y1="91000" x2="49833" y2="91000"/>
                        <a14:foregroundMark x1="73000" y1="82667" x2="73000" y2="82667"/>
                        <a14:foregroundMark x1="81000" y1="73833" x2="81000" y2="73833"/>
                        <a14:foregroundMark x1="85000" y1="73500" x2="85000" y2="73500"/>
                        <a14:foregroundMark x1="89000" y1="62333" x2="89000" y2="62333"/>
                        <a14:foregroundMark x1="90167" y1="48333" x2="90167" y2="48333"/>
                        <a14:foregroundMark x1="89833" y1="36667" x2="89833" y2="36667"/>
                        <a14:foregroundMark x1="81833" y1="23500" x2="81833" y2="23500"/>
                        <a14:foregroundMark x1="73500" y1="14667" x2="73500" y2="14667"/>
                        <a14:foregroundMark x1="50167" y1="5500" x2="50167" y2="5500"/>
                        <a14:foregroundMark x1="47833" y1="5500" x2="47833" y2="5500"/>
                        <a14:foregroundMark x1="37500" y1="5833" x2="37500" y2="5833"/>
                        <a14:foregroundMark x1="35500" y1="8333" x2="35500" y2="8333"/>
                        <a14:foregroundMark x1="27000" y1="13833" x2="27000" y2="13833"/>
                        <a14:foregroundMark x1="14167" y1="23833" x2="14167" y2="23833"/>
                        <a14:foregroundMark x1="9000" y1="36667" x2="9000" y2="36667"/>
                        <a14:foregroundMark x1="10167" y1="35833" x2="10167" y2="35833"/>
                        <a14:foregroundMark x1="9500" y1="29500" x2="9500" y2="29500"/>
                        <a14:foregroundMark x1="9000" y1="29833" x2="9000" y2="2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7" y="2582375"/>
            <a:ext cx="1612050" cy="16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13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53500-0DDA-4413-93F5-DB62B445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B55A019-134A-4A70-9AF4-0E1387436E0D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0939" y="1323098"/>
            <a:ext cx="10124311" cy="749114"/>
          </a:xfrm>
        </p:spPr>
        <p:txBody>
          <a:bodyPr rtlCol="0">
            <a:normAutofit/>
          </a:bodyPr>
          <a:lstStyle/>
          <a:p>
            <a:r>
              <a:rPr lang="ru-RU" dirty="0" err="1"/>
              <a:t>Близько</a:t>
            </a:r>
            <a:r>
              <a:rPr lang="ru-RU" dirty="0"/>
              <a:t> 67% </a:t>
            </a:r>
            <a:r>
              <a:rPr lang="ru-RU" dirty="0" err="1"/>
              <a:t>дітей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11 до 17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стикалися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цькуванням</a:t>
            </a:r>
            <a:r>
              <a:rPr lang="ru-RU" dirty="0"/>
              <a:t> та </a:t>
            </a:r>
            <a:r>
              <a:rPr lang="ru-RU" dirty="0" err="1"/>
              <a:t>агресивною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.  З них 24% стали жертвами </a:t>
            </a:r>
            <a:r>
              <a:rPr lang="ru-RU" dirty="0" err="1"/>
              <a:t>булінгу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половина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не </a:t>
            </a:r>
            <a:r>
              <a:rPr lang="ru-RU" dirty="0" err="1"/>
              <a:t>розповідали</a:t>
            </a:r>
            <a:r>
              <a:rPr lang="ru-RU" dirty="0"/>
              <a:t> про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BCE920-72A2-47F9-825A-8D47D0868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ru-RU" dirty="0"/>
              <a:t>1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9702" y="3138669"/>
            <a:ext cx="2992278" cy="334918"/>
          </a:xfrm>
        </p:spPr>
        <p:txBody>
          <a:bodyPr rtlCol="0"/>
          <a:lstStyle/>
          <a:p>
            <a:pPr rtl="0"/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булінг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2D086C8-0938-466F-9707-4E66E031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478" y="3761795"/>
            <a:ext cx="3443634" cy="2437123"/>
          </a:xfrm>
        </p:spPr>
        <p:txBody>
          <a:bodyPr rtlCol="0">
            <a:normAutofit/>
          </a:bodyPr>
          <a:lstStyle/>
          <a:p>
            <a:pPr indent="285750" algn="just" fontAlgn="base">
              <a:spcAft>
                <a:spcPts val="0"/>
              </a:spcAft>
            </a:pP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Форми вияву: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фізичне насильство (штовхання, підніжки зачіпання, стусани, ляпаси, побиття, нанесення тілесних ушкоджень тощо)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сексуальний </a:t>
            </a:r>
            <a:r>
              <a:rPr lang="uk-UA" sz="1700" dirty="0" err="1"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 (зйомки у роздягальні, сексуальні домагання тощо)</a:t>
            </a:r>
          </a:p>
          <a:p>
            <a:pPr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ru-RU" dirty="0"/>
              <a:t>2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BDB6A5B-0B7C-4D24-906B-D735042FABFF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5093560" y="3134197"/>
            <a:ext cx="2992278" cy="334918"/>
          </a:xfrm>
        </p:spPr>
        <p:txBody>
          <a:bodyPr rtlCol="0"/>
          <a:lstStyle/>
          <a:p>
            <a:pPr rtl="0"/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булінг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92A80DD-1725-4F20-9D18-5E51DC55F3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3898606"/>
            <a:ext cx="3231042" cy="2159317"/>
          </a:xfrm>
        </p:spPr>
        <p:txBody>
          <a:bodyPr rtlCol="0">
            <a:normAutofit/>
          </a:bodyPr>
          <a:lstStyle/>
          <a:p>
            <a:pPr indent="285750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Крадіжки, пошкодження одягу </a:t>
            </a:r>
          </a:p>
          <a:p>
            <a:pPr indent="285750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та будь-яких інших речей </a:t>
            </a:r>
          </a:p>
          <a:p>
            <a:pPr indent="285750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жертви, вимагання грошей, </a:t>
            </a:r>
          </a:p>
          <a:p>
            <a:pPr indent="285750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цінностей, відбирання їжі,</a:t>
            </a:r>
          </a:p>
          <a:p>
            <a:pPr indent="285750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будь-якого майна  жертви </a:t>
            </a:r>
          </a:p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dirty="0"/>
              <a:t>3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530EDAC-3056-43DA-B0A1-F3E168469D41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876161" y="3109558"/>
            <a:ext cx="2992278" cy="334918"/>
          </a:xfrm>
        </p:spPr>
        <p:txBody>
          <a:bodyPr rtlCol="0"/>
          <a:lstStyle/>
          <a:p>
            <a:pPr rtl="0"/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булінг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14B604C-45E5-407E-BD3F-1CD5B52B32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35524" y="3807221"/>
            <a:ext cx="3249071" cy="1017778"/>
          </a:xfrm>
        </p:spPr>
        <p:txBody>
          <a:bodyPr rtlCol="0">
            <a:noAutofit/>
          </a:bodyPr>
          <a:lstStyle/>
          <a:p>
            <a:pPr indent="285750" algn="just" fontAlgn="base">
              <a:spcAft>
                <a:spcPts val="0"/>
              </a:spcAft>
            </a:pP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Насильство, </a:t>
            </a:r>
            <a:r>
              <a:rPr lang="uk-UA" sz="1700" dirty="0" err="1">
                <a:ea typeface="Tahoma" panose="020B0604030504040204" pitchFamily="34" charset="0"/>
                <a:cs typeface="Tahoma" panose="020B0604030504040204" pitchFamily="34" charset="0"/>
              </a:rPr>
              <a:t>пов</a:t>
            </a:r>
            <a:r>
              <a:rPr lang="en-US" sz="1700" dirty="0"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700" dirty="0" err="1">
                <a:ea typeface="Tahoma" panose="020B0604030504040204" pitchFamily="34" charset="0"/>
                <a:cs typeface="Tahoma" panose="020B0604030504040204" pitchFamily="34" charset="0"/>
              </a:rPr>
              <a:t>язане</a:t>
            </a:r>
            <a:r>
              <a:rPr lang="uk-UA" sz="1700" dirty="0">
                <a:ea typeface="Tahoma" panose="020B0604030504040204" pitchFamily="34" charset="0"/>
                <a:cs typeface="Tahoma" panose="020B0604030504040204" pitchFamily="34" charset="0"/>
              </a:rPr>
              <a:t> з дією на психіку, що завдає психологічну травму, шляхом словесних образ або погроз, переслідування, залякування тощо, якими навмисно заподіюється вольова та емоційна невпевненість</a:t>
            </a:r>
          </a:p>
          <a:p>
            <a:pPr indent="285750" algn="just" fontAlgn="base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Форми вияву:</a:t>
            </a:r>
          </a:p>
          <a:p>
            <a:pPr marL="342900" indent="-342900" algn="just" fontAlgn="base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dirty="0">
                <a:ea typeface="Tahoma" panose="020B0604030504040204" pitchFamily="34" charset="0"/>
                <a:cs typeface="Tahoma" panose="020B0604030504040204" pitchFamily="34" charset="0"/>
              </a:rPr>
              <a:t>вербальний </a:t>
            </a:r>
            <a:r>
              <a:rPr lang="uk-UA" sz="1600" dirty="0" err="1"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endParaRPr lang="uk-UA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dirty="0">
                <a:ea typeface="Tahoma" panose="020B0604030504040204" pitchFamily="34" charset="0"/>
                <a:cs typeface="Tahoma" panose="020B0604030504040204" pitchFamily="34" charset="0"/>
              </a:rPr>
              <a:t>соціальний </a:t>
            </a:r>
            <a:r>
              <a:rPr lang="uk-UA" sz="1600" dirty="0" err="1"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endParaRPr lang="uk-UA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b="1" dirty="0">
                <a:ea typeface="Tahoma" panose="020B0604030504040204" pitchFamily="34" charset="0"/>
                <a:cs typeface="Tahoma" panose="020B0604030504040204" pitchFamily="34" charset="0"/>
              </a:rPr>
              <a:t>КІБЕРБУЛІНГ</a:t>
            </a:r>
            <a:endParaRPr lang="ru-RU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17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3AC799-F01F-40A4-9433-15D791E6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6F57DC-E5C1-4D52-A341-67E5D664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40017-029E-4905-A3A8-ABCCFB31C827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A05638-AD5B-40DC-982C-FDC9F08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8735" y="6433429"/>
            <a:ext cx="99566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Булінг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має СИСТЕМАТИЧНИЙ характер та спрямований на приниження жертви.</a:t>
            </a:r>
          </a:p>
        </p:txBody>
      </p:sp>
    </p:spTree>
    <p:extLst>
      <p:ext uri="{BB962C8B-B14F-4D97-AF65-F5344CB8AC3E}">
        <p14:creationId xmlns:p14="http://schemas.microsoft.com/office/powerpoint/2010/main" val="35500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31" y="249382"/>
            <a:ext cx="11690399" cy="3463749"/>
          </a:xfrm>
          <a:prstGeom prst="rect">
            <a:avLst/>
          </a:prstGeom>
          <a:effectLst>
            <a:glow>
              <a:schemeClr val="accent1"/>
            </a:glow>
            <a:softEdge rad="31750"/>
          </a:effec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A79323-46E1-4288-8230-7F1725B1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Кібербулінг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A39FA61-4CB9-48A4-BBF4-DA0E0CD0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рпросторі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соцгрупах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6FE440-470B-4A07-B866-F0955087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A15095E2-AFFB-44C5-98F5-36F74388C1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5631" y="2729485"/>
            <a:ext cx="11690398" cy="1037246"/>
          </a:xfrm>
          <a:solidFill>
            <a:schemeClr val="bg1">
              <a:alpha val="38000"/>
            </a:schemeClr>
          </a:solidFill>
          <a:effectLst>
            <a:glow rad="127000">
              <a:schemeClr val="accent1">
                <a:alpha val="31000"/>
              </a:schemeClr>
            </a:glow>
          </a:effectLst>
        </p:spPr>
        <p:txBody>
          <a:bodyPr rtlCol="0">
            <a:normAutofit/>
          </a:bodyPr>
          <a:lstStyle/>
          <a:p>
            <a:r>
              <a:rPr lang="uk-UA" dirty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uk-UA" sz="1700" dirty="0">
                <a:solidFill>
                  <a:schemeClr val="tx1">
                    <a:lumMod val="75000"/>
                  </a:schemeClr>
                </a:solidFill>
              </a:rPr>
              <a:t>Сьогодні інтернет для дитини - така ж велика частка життя, як і життя в школі, відпочинок з друзями і батьками. В мережі вона грає в ігри, знаходить нових друзів, вивчає світ, тому </a:t>
            </a:r>
            <a:r>
              <a:rPr lang="uk-UA" sz="1700" dirty="0" err="1">
                <a:solidFill>
                  <a:schemeClr val="tx1">
                    <a:lumMod val="75000"/>
                  </a:schemeClr>
                </a:solidFill>
              </a:rPr>
              <a:t>цифровізація</a:t>
            </a:r>
            <a:r>
              <a:rPr lang="uk-UA" sz="1700" dirty="0">
                <a:solidFill>
                  <a:schemeClr val="tx1">
                    <a:lumMod val="75000"/>
                  </a:schemeClr>
                </a:solidFill>
              </a:rPr>
              <a:t> змінила все наше життя. Інтернет надав чимало можливостей для розвитку та самовдосконалення як дорослим, так і дітям. Але разом із тим, він приховує в собі </a:t>
            </a:r>
            <a:r>
              <a:rPr lang="uk-UA" sz="1700" u="sng" dirty="0">
                <a:solidFill>
                  <a:schemeClr val="tx1">
                    <a:lumMod val="75000"/>
                  </a:schemeClr>
                </a:solidFill>
              </a:rPr>
              <a:t>безліч небезпек</a:t>
            </a:r>
            <a:r>
              <a:rPr lang="uk-UA" sz="17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uk-UA" sz="1800" dirty="0">
                <a:solidFill>
                  <a:schemeClr val="tx1">
                    <a:lumMod val="75000"/>
                  </a:schemeClr>
                </a:solidFill>
              </a:rPr>
              <a:t>Однією з них є </a:t>
            </a:r>
            <a:r>
              <a:rPr lang="uk-UA" sz="1800" b="1" dirty="0" err="1">
                <a:solidFill>
                  <a:schemeClr val="tx1">
                    <a:lumMod val="75000"/>
                  </a:schemeClr>
                </a:solidFill>
              </a:rPr>
              <a:t>кібербулінг</a:t>
            </a:r>
            <a:r>
              <a:rPr lang="uk-UA" sz="1800" b="1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sz="17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0830" y="5794402"/>
            <a:ext cx="48440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r>
              <a:rPr lang="uk-UA" sz="1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Відомі всім групи смерті, такі, як «Синій кит», «Червона сова», «</a:t>
            </a:r>
            <a:r>
              <a:rPr lang="uk-UA" sz="16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Момо</a:t>
            </a:r>
            <a:r>
              <a:rPr lang="uk-UA" sz="1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через </a:t>
            </a:r>
            <a:r>
              <a:rPr lang="uk-UA" sz="16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булінг</a:t>
            </a:r>
            <a:r>
              <a:rPr lang="uk-UA" sz="16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шантаж та маніпуляції згубили вже не одне дитяче життя.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733" y="4544016"/>
            <a:ext cx="2456459" cy="129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802" y="4778487"/>
            <a:ext cx="1594293" cy="20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001" y="4544016"/>
            <a:ext cx="2151047" cy="127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F0191D5-DBF1-43B7-BBB0-73036671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691" y="2158693"/>
            <a:ext cx="4866745" cy="334918"/>
          </a:xfrm>
        </p:spPr>
        <p:txBody>
          <a:bodyPr rtlCol="0"/>
          <a:lstStyle/>
          <a:p>
            <a:pPr rtl="0"/>
            <a:r>
              <a:rPr lang="ru-RU" dirty="0"/>
              <a:t>1.Тролінг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74702-8A75-423F-B84F-01840820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581891"/>
            <a:ext cx="9353006" cy="727907"/>
          </a:xfrm>
        </p:spPr>
        <p:txBody>
          <a:bodyPr rtlCol="0">
            <a:noAutofit/>
          </a:bodyPr>
          <a:lstStyle/>
          <a:p>
            <a:pPr algn="just"/>
            <a:r>
              <a:rPr lang="ru-RU" dirty="0"/>
              <a:t>ВИДИ КІБЕРБУЛІНГУ: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59425" y="1919780"/>
            <a:ext cx="1993602" cy="334918"/>
          </a:xfrm>
        </p:spPr>
        <p:txBody>
          <a:bodyPr rtlCol="0"/>
          <a:lstStyle/>
          <a:p>
            <a:pPr rtl="0"/>
            <a:r>
              <a:rPr lang="ru-RU" dirty="0"/>
              <a:t>4.Хепіслепінг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27411E9-7586-4E60-A67E-57517F797EC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02691" y="4099596"/>
            <a:ext cx="4866745" cy="334918"/>
          </a:xfrm>
        </p:spPr>
        <p:txBody>
          <a:bodyPr rtlCol="0"/>
          <a:lstStyle/>
          <a:p>
            <a:pPr rtl="0"/>
            <a:r>
              <a:rPr lang="ru-RU" dirty="0"/>
              <a:t>2.Використання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0" y="5354317"/>
            <a:ext cx="1430492" cy="9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5A89F-85F0-4325-8637-CE201FBF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68516" y="2451541"/>
            <a:ext cx="3780970" cy="830997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обмін короткими гнівними </a:t>
            </a:r>
            <a:r>
              <a:rPr kumimoji="0" lang="uk-UA" altLang="uk-UA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uk-UA" alt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і запальними репліками між двома чи більше учасниками/-</a:t>
            </a:r>
            <a:r>
              <a:rPr kumimoji="0" lang="uk-UA" altLang="uk-UA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цями</a:t>
            </a:r>
            <a:r>
              <a:rPr kumimoji="0" lang="uk-UA" alt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за допомогою </a:t>
            </a:r>
            <a:r>
              <a:rPr kumimoji="0" lang="uk-UA" altLang="uk-UA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гаджетів</a:t>
            </a:r>
            <a:r>
              <a:rPr kumimoji="0" lang="uk-UA" alt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та комунікаційних технологій</a:t>
            </a:r>
            <a:r>
              <a:rPr kumimoji="0" lang="uk-UA" altLang="uk-UA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(на форумах, у чатах)</a:t>
            </a:r>
            <a:endParaRPr kumimoji="0" lang="uk-UA" altLang="uk-UA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C:\Users\Olechka\Desktop\depositphotos_56096209-stock-illustration-cyber-bully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4" b="89911" l="782" r="100000">
                        <a14:foregroundMark x1="80156" y1="31034" x2="80156" y2="31034"/>
                        <a14:foregroundMark x1="77028" y1="51596" x2="77028" y2="51596"/>
                        <a14:foregroundMark x1="11241" y1="5109" x2="782" y2="2554"/>
                        <a14:foregroundMark x1="89541" y1="43934" x2="89541" y2="43934"/>
                        <a14:foregroundMark x1="79081" y1="83908" x2="79081" y2="83908"/>
                        <a14:foregroundMark x1="37341" y1="55556" x2="37341" y2="55556"/>
                        <a14:foregroundMark x1="17498" y1="58110" x2="17498" y2="581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8516" y="1411388"/>
            <a:ext cx="1180744" cy="95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Olechka\Desktop\1392312937_main_fotolia_41908523_subscription_monthly_xl-671x3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691" y="3339858"/>
            <a:ext cx="2600226" cy="89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Olechka\Desktop\cyberbully.jpg"/>
          <p:cNvPicPr>
            <a:picLocks noChangeAspect="1" noChangeArrowheads="1"/>
          </p:cNvPicPr>
          <p:nvPr/>
        </p:nvPicPr>
        <p:blipFill rotWithShape="1">
          <a:blip r:embed="rId7"/>
          <a:srcRect l="1896" t="180" r="2042" b="4711"/>
          <a:stretch/>
        </p:blipFill>
        <p:spPr bwMode="auto">
          <a:xfrm>
            <a:off x="2562116" y="4822304"/>
            <a:ext cx="1952694" cy="108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302691" y="4422215"/>
            <a:ext cx="4637444" cy="600164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1100" dirty="0"/>
              <a:t>«зламування» поштових скриньок, серверів, сторінок у соціальних мережах з метою отримання особистої інформації та переслідування особи.</a:t>
            </a:r>
            <a:r>
              <a:rPr lang="uk-UA" altLang="uk-UA" sz="11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85603" y="5789600"/>
            <a:ext cx="3746795" cy="938719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1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кіберхулігани</a:t>
            </a:r>
            <a:r>
              <a:rPr lang="uk-UA" altLang="uk-UA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 анонімно посилають листи на адресу електронної пошти своєї жертви з повідомленнями загрозливого змісту. Іноді ці загрози мають образливий характер з вульгарними висловами і ненормативною лексикою</a:t>
            </a:r>
            <a:r>
              <a:rPr lang="uk-UA" altLang="uk-UA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uk-UA" altLang="uk-UA" sz="1600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527411E9-7586-4E60-A67E-57517F797EC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3413" y="5475705"/>
            <a:ext cx="4866745" cy="334918"/>
          </a:xfrm>
        </p:spPr>
        <p:txBody>
          <a:bodyPr rtlCol="0"/>
          <a:lstStyle/>
          <a:p>
            <a:pPr rtl="0"/>
            <a:r>
              <a:rPr lang="ru-RU" dirty="0"/>
              <a:t>3.Анонімні погрози</a:t>
            </a:r>
          </a:p>
        </p:txBody>
      </p:sp>
      <p:sp>
        <p:nvSpPr>
          <p:cNvPr id="42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11327" y="2229263"/>
            <a:ext cx="3330092" cy="938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9000">
                <a:schemeClr val="bg2">
                  <a:lumMod val="40000"/>
                  <a:lumOff val="60000"/>
                </a:scheme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uk-UA" sz="1100" dirty="0" err="1">
                <a:latin typeface="Arial" panose="020B0604020202020204" pitchFamily="34" charset="0"/>
              </a:rPr>
              <a:t>ця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назва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закріпилася</a:t>
            </a:r>
            <a:r>
              <a:rPr lang="ru-RU" altLang="uk-UA" sz="1100" dirty="0">
                <a:latin typeface="Arial" panose="020B0604020202020204" pitchFamily="34" charset="0"/>
              </a:rPr>
              <a:t> за будь-</a:t>
            </a:r>
            <a:r>
              <a:rPr lang="ru-RU" altLang="uk-UA" sz="1100" dirty="0" err="1">
                <a:latin typeface="Arial" panose="020B0604020202020204" pitchFamily="34" charset="0"/>
              </a:rPr>
              <a:t>якими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відеороликами</a:t>
            </a:r>
            <a:r>
              <a:rPr lang="ru-RU" altLang="uk-UA" sz="1100" dirty="0">
                <a:latin typeface="Arial" panose="020B0604020202020204" pitchFamily="34" charset="0"/>
              </a:rPr>
              <a:t> з </a:t>
            </a:r>
            <a:r>
              <a:rPr lang="ru-RU" altLang="uk-UA" sz="1100" dirty="0" err="1">
                <a:latin typeface="Arial" panose="020B0604020202020204" pitchFamily="34" charset="0"/>
              </a:rPr>
              <a:t>записами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реальних</a:t>
            </a:r>
            <a:r>
              <a:rPr lang="ru-RU" altLang="uk-UA" sz="1100" dirty="0">
                <a:latin typeface="Arial" panose="020B0604020202020204" pitchFamily="34" charset="0"/>
              </a:rPr>
              <a:t> сцен </a:t>
            </a:r>
            <a:r>
              <a:rPr lang="ru-RU" altLang="uk-UA" sz="1100" dirty="0" err="1">
                <a:latin typeface="Arial" panose="020B0604020202020204" pitchFamily="34" charset="0"/>
              </a:rPr>
              <a:t>насильства</a:t>
            </a:r>
            <a:r>
              <a:rPr lang="ru-RU" altLang="uk-UA" sz="1100" dirty="0">
                <a:latin typeface="Arial" panose="020B0604020202020204" pitchFamily="34" charset="0"/>
              </a:rPr>
              <a:t>. </a:t>
            </a:r>
            <a:r>
              <a:rPr lang="ru-RU" altLang="uk-UA" sz="1100" dirty="0" err="1">
                <a:latin typeface="Arial" panose="020B0604020202020204" pitchFamily="34" charset="0"/>
              </a:rPr>
              <a:t>Ці</a:t>
            </a:r>
            <a:r>
              <a:rPr lang="ru-RU" altLang="uk-UA" sz="1100" dirty="0">
                <a:latin typeface="Arial" panose="020B0604020202020204" pitchFamily="34" charset="0"/>
              </a:rPr>
              <a:t> ролики </a:t>
            </a:r>
            <a:r>
              <a:rPr lang="ru-RU" altLang="uk-UA" sz="1100" dirty="0" err="1">
                <a:latin typeface="Arial" panose="020B0604020202020204" pitchFamily="34" charset="0"/>
              </a:rPr>
              <a:t>розміщують</a:t>
            </a:r>
            <a:r>
              <a:rPr lang="ru-RU" altLang="uk-UA" sz="1100" dirty="0">
                <a:latin typeface="Arial" panose="020B0604020202020204" pitchFamily="34" charset="0"/>
              </a:rPr>
              <a:t> в </a:t>
            </a:r>
            <a:r>
              <a:rPr lang="ru-RU" altLang="uk-UA" sz="1100" dirty="0" err="1">
                <a:latin typeface="Arial" panose="020B0604020202020204" pitchFamily="34" charset="0"/>
              </a:rPr>
              <a:t>Інтернеті</a:t>
            </a:r>
            <a:r>
              <a:rPr lang="ru-RU" altLang="uk-UA" sz="1100" dirty="0">
                <a:latin typeface="Arial" panose="020B0604020202020204" pitchFamily="34" charset="0"/>
              </a:rPr>
              <a:t>, де </a:t>
            </a:r>
            <a:r>
              <a:rPr lang="ru-RU" altLang="uk-UA" sz="1100" dirty="0" err="1">
                <a:latin typeface="Arial" panose="020B0604020202020204" pitchFamily="34" charset="0"/>
              </a:rPr>
              <a:t>їх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можуть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переглядати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тисячі</a:t>
            </a:r>
            <a:r>
              <a:rPr lang="ru-RU" altLang="uk-UA" sz="1100" dirty="0">
                <a:latin typeface="Arial" panose="020B0604020202020204" pitchFamily="34" charset="0"/>
              </a:rPr>
              <a:t> людей, без </a:t>
            </a:r>
            <a:r>
              <a:rPr lang="ru-RU" altLang="uk-UA" sz="1100" dirty="0" err="1">
                <a:latin typeface="Arial" panose="020B0604020202020204" pitchFamily="34" charset="0"/>
              </a:rPr>
              <a:t>згоди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жертви</a:t>
            </a:r>
            <a:r>
              <a:rPr lang="ru-RU" altLang="uk-UA" sz="1100" dirty="0">
                <a:latin typeface="Arial" panose="020B0604020202020204" pitchFamily="34" charset="0"/>
              </a:rPr>
              <a:t>.</a:t>
            </a:r>
            <a:endParaRPr lang="ru-RU" altLang="uk-UA" sz="1200" dirty="0">
              <a:latin typeface="Arial" panose="020B0604020202020204" pitchFamily="34" charset="0"/>
            </a:endParaRPr>
          </a:p>
        </p:txBody>
      </p:sp>
      <p:pic>
        <p:nvPicPr>
          <p:cNvPr id="4111" name="Picture 15" descr="Смотреть исходно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3" y="1035749"/>
            <a:ext cx="2002629" cy="121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05130" y="3176813"/>
            <a:ext cx="1993602" cy="334918"/>
          </a:xfrm>
        </p:spPr>
        <p:txBody>
          <a:bodyPr rtlCol="0"/>
          <a:lstStyle/>
          <a:p>
            <a:pPr rtl="0"/>
            <a:r>
              <a:rPr lang="ru-RU" dirty="0"/>
              <a:t>5.Обмовлення</a:t>
            </a:r>
          </a:p>
        </p:txBody>
      </p:sp>
      <p:sp>
        <p:nvSpPr>
          <p:cNvPr id="49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501552" y="3499432"/>
            <a:ext cx="2947661" cy="60016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9000">
                <a:schemeClr val="bg2">
                  <a:lumMod val="40000"/>
                  <a:lumOff val="60000"/>
                </a:scheme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uk-UA" sz="1100" dirty="0" err="1">
                <a:latin typeface="Arial" panose="020B0604020202020204" pitchFamily="34" charset="0"/>
              </a:rPr>
              <a:t>розповсюдження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принизливої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неправдивої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інформації</a:t>
            </a:r>
            <a:r>
              <a:rPr lang="ru-RU" altLang="uk-UA" sz="1100" dirty="0">
                <a:latin typeface="Arial" panose="020B0604020202020204" pitchFamily="34" charset="0"/>
              </a:rPr>
              <a:t> з </a:t>
            </a:r>
            <a:r>
              <a:rPr lang="ru-RU" altLang="uk-UA" sz="1100" dirty="0" err="1">
                <a:latin typeface="Arial" panose="020B0604020202020204" pitchFamily="34" charset="0"/>
              </a:rPr>
              <a:t>використанням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компютерних</a:t>
            </a:r>
            <a:r>
              <a:rPr lang="ru-RU" altLang="uk-UA" sz="1100" dirty="0">
                <a:latin typeface="Arial" panose="020B0604020202020204" pitchFamily="34" charset="0"/>
              </a:rPr>
              <a:t> </a:t>
            </a:r>
            <a:r>
              <a:rPr lang="ru-RU" altLang="uk-UA" sz="1100" dirty="0" err="1">
                <a:latin typeface="Arial" panose="020B0604020202020204" pitchFamily="34" charset="0"/>
              </a:rPr>
              <a:t>технологій</a:t>
            </a:r>
            <a:r>
              <a:rPr lang="ru-RU" altLang="uk-UA" sz="1100" dirty="0">
                <a:latin typeface="Arial" panose="020B0604020202020204" pitchFamily="34" charset="0"/>
              </a:rPr>
              <a:t>. </a:t>
            </a:r>
            <a:endParaRPr lang="ru-RU" altLang="uk-UA" sz="1200" dirty="0">
              <a:latin typeface="Arial" panose="020B0604020202020204" pitchFamily="34" charset="0"/>
            </a:endParaRPr>
          </a:p>
        </p:txBody>
      </p:sp>
      <p:sp>
        <p:nvSpPr>
          <p:cNvPr id="50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689028" y="4203235"/>
            <a:ext cx="1993602" cy="334918"/>
          </a:xfrm>
        </p:spPr>
        <p:txBody>
          <a:bodyPr rtlCol="0"/>
          <a:lstStyle/>
          <a:p>
            <a:pPr rtl="0"/>
            <a:r>
              <a:rPr lang="ru-RU" dirty="0"/>
              <a:t>6.Флеймінг</a:t>
            </a:r>
          </a:p>
        </p:txBody>
      </p:sp>
      <p:sp>
        <p:nvSpPr>
          <p:cNvPr id="53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178838" y="4559320"/>
            <a:ext cx="3190793" cy="83099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9000">
                <a:schemeClr val="bg2">
                  <a:lumMod val="40000"/>
                  <a:lumOff val="60000"/>
                </a:scheme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uk-UA" sz="1200" dirty="0" err="1">
                <a:cs typeface="Arial" panose="020B0604020202020204" pitchFamily="34" charset="0"/>
              </a:rPr>
              <a:t>розміщення</a:t>
            </a:r>
            <a:r>
              <a:rPr lang="ru-RU" altLang="uk-UA" sz="1200" dirty="0">
                <a:cs typeface="Arial" panose="020B0604020202020204" pitchFamily="34" charset="0"/>
              </a:rPr>
              <a:t> в </a:t>
            </a:r>
            <a:r>
              <a:rPr lang="ru-RU" altLang="uk-UA" sz="1200" dirty="0" err="1">
                <a:cs typeface="Arial" panose="020B0604020202020204" pitchFamily="34" charset="0"/>
              </a:rPr>
              <a:t>Інтернеті</a:t>
            </a:r>
            <a:r>
              <a:rPr lang="ru-RU" altLang="uk-UA" sz="1200" dirty="0">
                <a:cs typeface="Arial" panose="020B0604020202020204" pitchFamily="34" charset="0"/>
              </a:rPr>
              <a:t>  (на форумах, у блогах </a:t>
            </a:r>
            <a:r>
              <a:rPr lang="ru-RU" altLang="uk-UA" sz="1200" dirty="0" err="1">
                <a:cs typeface="Arial" panose="020B0604020202020204" pitchFamily="34" charset="0"/>
              </a:rPr>
              <a:t>тощо</a:t>
            </a:r>
            <a:r>
              <a:rPr lang="ru-RU" altLang="uk-UA" sz="1200" dirty="0">
                <a:cs typeface="Arial" panose="020B0604020202020204" pitchFamily="34" charset="0"/>
              </a:rPr>
              <a:t>) </a:t>
            </a:r>
            <a:r>
              <a:rPr lang="ru-RU" altLang="uk-UA" sz="1200" dirty="0" err="1">
                <a:cs typeface="Arial" panose="020B0604020202020204" pitchFamily="34" charset="0"/>
              </a:rPr>
              <a:t>провокаційних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cs typeface="Arial" panose="020B0604020202020204" pitchFamily="34" charset="0"/>
              </a:rPr>
              <a:t>повідомлень</a:t>
            </a:r>
            <a:r>
              <a:rPr lang="ru-RU" altLang="uk-UA" sz="1200" dirty="0">
                <a:cs typeface="Arial" panose="020B0604020202020204" pitchFamily="34" charset="0"/>
              </a:rPr>
              <a:t> з метою </a:t>
            </a:r>
            <a:r>
              <a:rPr lang="ru-RU" altLang="uk-UA" sz="1200" dirty="0" err="1">
                <a:cs typeface="Arial" panose="020B0604020202020204" pitchFamily="34" charset="0"/>
              </a:rPr>
              <a:t>викликати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b="1" dirty="0" err="1">
                <a:cs typeface="Arial" panose="020B0604020202020204" pitchFamily="34" charset="0"/>
              </a:rPr>
              <a:t>флейм</a:t>
            </a:r>
            <a:r>
              <a:rPr lang="ru-RU" altLang="uk-UA" sz="1200" dirty="0">
                <a:cs typeface="Arial" panose="020B0604020202020204" pitchFamily="34" charset="0"/>
              </a:rPr>
              <a:t>, </a:t>
            </a:r>
            <a:r>
              <a:rPr lang="ru-RU" altLang="uk-UA" sz="1200" dirty="0" err="1">
                <a:cs typeface="Arial" panose="020B0604020202020204" pitchFamily="34" charset="0"/>
              </a:rPr>
              <a:t>тобто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cs typeface="Arial" panose="020B0604020202020204" pitchFamily="34" charset="0"/>
              </a:rPr>
              <a:t>конфлікти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cs typeface="Arial" panose="020B0604020202020204" pitchFamily="34" charset="0"/>
              </a:rPr>
              <a:t>між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cs typeface="Arial" panose="020B0604020202020204" pitchFamily="34" charset="0"/>
              </a:rPr>
              <a:t>учасниками</a:t>
            </a:r>
            <a:r>
              <a:rPr lang="ru-RU" altLang="uk-UA" sz="1200" dirty="0">
                <a:cs typeface="Arial" panose="020B0604020202020204" pitchFamily="34" charset="0"/>
              </a:rPr>
              <a:t>, </a:t>
            </a:r>
            <a:r>
              <a:rPr lang="ru-RU" altLang="uk-UA" sz="1200" dirty="0" err="1">
                <a:cs typeface="Arial" panose="020B0604020202020204" pitchFamily="34" charset="0"/>
              </a:rPr>
              <a:t>взаємні</a:t>
            </a:r>
            <a:r>
              <a:rPr lang="ru-RU" altLang="uk-UA" sz="1200" dirty="0">
                <a:cs typeface="Arial" panose="020B0604020202020204" pitchFamily="34" charset="0"/>
              </a:rPr>
              <a:t> </a:t>
            </a:r>
            <a:r>
              <a:rPr lang="ru-RU" altLang="uk-UA" sz="1200" dirty="0" err="1">
                <a:cs typeface="Arial" panose="020B0604020202020204" pitchFamily="34" charset="0"/>
              </a:rPr>
              <a:t>образи</a:t>
            </a:r>
            <a:r>
              <a:rPr lang="ru-RU" altLang="uk-UA" sz="1200" dirty="0">
                <a:cs typeface="Arial" panose="020B0604020202020204" pitchFamily="34" charset="0"/>
              </a:rPr>
              <a:t>.</a:t>
            </a:r>
            <a:endParaRPr lang="ru-RU" altLang="uk-UA" sz="1200" dirty="0"/>
          </a:p>
        </p:txBody>
      </p:sp>
      <p:sp>
        <p:nvSpPr>
          <p:cNvPr id="54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2227" y="5774734"/>
            <a:ext cx="1993602" cy="334918"/>
          </a:xfrm>
        </p:spPr>
        <p:txBody>
          <a:bodyPr rtlCol="0"/>
          <a:lstStyle/>
          <a:p>
            <a:pPr rtl="0"/>
            <a:r>
              <a:rPr lang="ru-RU" dirty="0"/>
              <a:t>7.Грумінг</a:t>
            </a:r>
          </a:p>
        </p:txBody>
      </p:sp>
      <p:sp>
        <p:nvSpPr>
          <p:cNvPr id="55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442443" y="6182503"/>
            <a:ext cx="2947661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9000">
                <a:schemeClr val="bg2">
                  <a:lumMod val="40000"/>
                  <a:lumOff val="60000"/>
                </a:scheme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12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входження в довіру до дитини  з  метою її схилення до якого – небудь брутального поводження.</a:t>
            </a:r>
          </a:p>
        </p:txBody>
      </p:sp>
      <p:pic>
        <p:nvPicPr>
          <p:cNvPr id="58" name="Picture 3" descr="C:\Users\Olechka\Desktop\f4da13af121f990cdc2f8281c030d192--bullying-quotes-anti-bullyi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7662" y="-143871"/>
            <a:ext cx="2661732" cy="2695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3426" y="1937157"/>
            <a:ext cx="1993602" cy="334918"/>
          </a:xfrm>
        </p:spPr>
        <p:txBody>
          <a:bodyPr rtlCol="0"/>
          <a:lstStyle/>
          <a:p>
            <a:pPr rtl="0"/>
            <a:r>
              <a:rPr lang="ru-RU" dirty="0"/>
              <a:t>8.Секстинг</a:t>
            </a:r>
          </a:p>
        </p:txBody>
      </p:sp>
      <p:sp>
        <p:nvSpPr>
          <p:cNvPr id="63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95414" y="2270134"/>
            <a:ext cx="3149985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uk-UA" sz="1200" dirty="0" err="1">
                <a:latin typeface="Arial" panose="020B0604020202020204" pitchFamily="34" charset="0"/>
              </a:rPr>
              <a:t>інтимна</a:t>
            </a:r>
            <a:r>
              <a:rPr lang="ru-RU" altLang="uk-UA" sz="1200" dirty="0">
                <a:latin typeface="Arial" panose="020B0604020202020204" pitchFamily="34" charset="0"/>
              </a:rPr>
              <a:t> переписка та </a:t>
            </a:r>
            <a:r>
              <a:rPr lang="ru-RU" altLang="uk-UA" sz="1200" dirty="0" err="1">
                <a:latin typeface="Arial" panose="020B0604020202020204" pitchFamily="34" charset="0"/>
              </a:rPr>
              <a:t>пересилка</a:t>
            </a:r>
            <a:r>
              <a:rPr lang="ru-RU" altLang="uk-UA" sz="1200" dirty="0">
                <a:latin typeface="Arial" panose="020B0604020202020204" pitchFamily="34" charset="0"/>
              </a:rPr>
              <a:t> </a:t>
            </a:r>
            <a:r>
              <a:rPr lang="ru-RU" altLang="uk-UA" sz="1200" dirty="0" err="1">
                <a:latin typeface="Arial" panose="020B0604020202020204" pitchFamily="34" charset="0"/>
              </a:rPr>
              <a:t>еротичних</a:t>
            </a:r>
            <a:r>
              <a:rPr lang="ru-RU" altLang="uk-UA" sz="1200" dirty="0">
                <a:latin typeface="Arial" panose="020B0604020202020204" pitchFamily="34" charset="0"/>
              </a:rPr>
              <a:t> фото</a:t>
            </a:r>
          </a:p>
        </p:txBody>
      </p:sp>
      <p:sp>
        <p:nvSpPr>
          <p:cNvPr id="64" name="Текст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27452" y="2874945"/>
            <a:ext cx="3067250" cy="33491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8.Кіберпереслідування</a:t>
            </a:r>
          </a:p>
        </p:txBody>
      </p:sp>
      <p:sp>
        <p:nvSpPr>
          <p:cNvPr id="65" name="Rectangle 5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700945" y="3442561"/>
            <a:ext cx="3233179" cy="19389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 за допомогою мобільного зв’язку або електронною поштою. Хулігани можуть довгий час переслідувати свою жертву, завдаючи брудних образ принизливого характеру або шантажуючи будь-якими таємними фактами. Відстежуючи через Інтернет необережних користувачів, переслідувач отримує інформацію про час, місце і всі необхідні умови здійснення злочину.</a:t>
            </a:r>
          </a:p>
        </p:txBody>
      </p:sp>
      <p:sp>
        <p:nvSpPr>
          <p:cNvPr id="4096" name="Текст 40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21" name="Picture 5" descr="6-Foto%20de%20Selim%20Aksan-Correio%20Eletr%F3nico%20Fraudulento-77K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2547" r="3058"/>
          <a:stretch>
            <a:fillRect/>
          </a:stretch>
        </p:blipFill>
        <p:spPr bwMode="auto">
          <a:xfrm>
            <a:off x="9658060" y="5340805"/>
            <a:ext cx="2343553" cy="143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2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413" y="1555667"/>
            <a:ext cx="5830783" cy="2449831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Як убезпечити дитину від </a:t>
            </a:r>
            <a:r>
              <a:rPr lang="uk-UA" dirty="0" err="1"/>
              <a:t>кібербулінгу</a:t>
            </a:r>
            <a:r>
              <a:rPr lang="uk-UA" dirty="0"/>
              <a:t>? Як створити для неї </a:t>
            </a:r>
            <a:r>
              <a:rPr lang="uk-UA" u="sng" dirty="0"/>
              <a:t>безпечне середовище </a:t>
            </a:r>
            <a:r>
              <a:rPr lang="uk-UA" dirty="0"/>
              <a:t>у мережі Інтернет?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t>7</a:t>
            </a:fld>
            <a:endParaRPr lang="ru-RU" noProof="0" dirty="0"/>
          </a:p>
        </p:txBody>
      </p:sp>
      <p:pic>
        <p:nvPicPr>
          <p:cNvPr id="6146" name="Picture 2" descr="Ліфлет для батьків щодо безпеки в інтерне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9" t="34213" b="15086"/>
          <a:stretch/>
        </p:blipFill>
        <p:spPr bwMode="auto">
          <a:xfrm>
            <a:off x="304118" y="1"/>
            <a:ext cx="5657295" cy="678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086" y="3158761"/>
            <a:ext cx="2077914" cy="25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254" y="789427"/>
            <a:ext cx="5580685" cy="733144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Як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цькування</a:t>
            </a:r>
            <a:r>
              <a:rPr lang="ru-RU" dirty="0"/>
              <a:t>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681187" y="1814916"/>
            <a:ext cx="6158512" cy="4764014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синці та подряпини, які дитина не може пояснити;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брехня у відповідь на запитання, звідки взялися ушкодження: дитина не може вигадати пояснення, каже, що не пам’ятає, як з’явилися синці;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часто «губляться» речі, зламано техніку, зникли прикраси або одяг;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дитина шукає привід не ходити до школи, прикидається хво­рою, у неї часто раптово починає боліти голова або живіт;</a:t>
            </a:r>
            <a:r>
              <a:rPr lang="uk-UA" sz="1900" dirty="0">
                <a:latin typeface="Century Schoolbook" panose="02040604050505020304" pitchFamily="18" charset="0"/>
                <a:ea typeface="Times New Roman" panose="02020603050405020304" pitchFamily="18" charset="0"/>
                <a:cs typeface="Century Schoolbook" panose="020406040505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зміна харчової поведінки. Особливо потрібно звернути увагу на випадки, коли дитина не їсть у школі;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нічні кошмари, безсоння;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зіпсована успішність, втрата інтересу до занять;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сварки зі старими друзями або самотність, низька самооцінка, постійна пригніченість;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chemeClr val="tx1">
                  <a:lumMod val="75000"/>
                </a:schemeClr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втечі з дому, </a:t>
            </a:r>
            <a:r>
              <a:rPr lang="uk-UA" sz="1900" dirty="0" err="1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самоушкодження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та інші види деструктивної по­ведінки.</a:t>
            </a:r>
            <a:endParaRPr lang="ru-RU" sz="1900" dirty="0"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2" y="982571"/>
            <a:ext cx="5070763" cy="519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78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509" y="327230"/>
            <a:ext cx="9229858" cy="1050307"/>
          </a:xfrm>
        </p:spPr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uk-UA" dirty="0">
                <a:solidFill>
                  <a:srgbClr val="6D3B4F"/>
                </a:solidFill>
              </a:rPr>
              <a:t>Що говорить закон? Хто несе </a:t>
            </a:r>
            <a:r>
              <a:rPr lang="uk-UA" dirty="0" err="1">
                <a:solidFill>
                  <a:srgbClr val="6D3B4F"/>
                </a:solidFill>
              </a:rPr>
              <a:t>відповідатьність</a:t>
            </a:r>
            <a:r>
              <a:rPr lang="uk-UA" dirty="0">
                <a:solidFill>
                  <a:srgbClr val="6D3B4F"/>
                </a:solidFill>
              </a:rPr>
              <a:t> за вчинення </a:t>
            </a:r>
            <a:r>
              <a:rPr lang="uk-UA" dirty="0" err="1">
                <a:solidFill>
                  <a:srgbClr val="6D3B4F"/>
                </a:solidFill>
              </a:rPr>
              <a:t>булінгу</a:t>
            </a:r>
            <a:r>
              <a:rPr lang="uk-UA" dirty="0">
                <a:solidFill>
                  <a:srgbClr val="6D3B4F"/>
                </a:solidFill>
              </a:rPr>
              <a:t>? В якому розмірі?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E5352E-9B9F-4EDC-8769-7FA3D3F814C7}" type="slidenum">
              <a:rPr lang="ru-RU" noProof="0" smtClean="0"/>
              <a:t>9</a:t>
            </a:fld>
            <a:endParaRPr lang="ru-RU" noProof="0" dirty="0"/>
          </a:p>
        </p:txBody>
      </p:sp>
      <p:pic>
        <p:nvPicPr>
          <p:cNvPr id="819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8" y="1377537"/>
            <a:ext cx="10300546" cy="51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55231" y="4904509"/>
            <a:ext cx="2268187" cy="961901"/>
          </a:xfrm>
          <a:prstGeom prst="rect">
            <a:avLst/>
          </a:prstGeom>
          <a:gradFill>
            <a:gsLst>
              <a:gs pos="2700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892634" y="1579418"/>
            <a:ext cx="2766950" cy="1045029"/>
          </a:xfrm>
          <a:prstGeom prst="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220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566884_TF33850888" id="{2B9F82B5-FAD4-4002-BFE8-D6DDDB20E290}" vid="{8DA78603-BAC0-4CA6-8651-93ACE99172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розничной торговли</Template>
  <TotalTime>0</TotalTime>
  <Words>1180</Words>
  <Application>Microsoft Office PowerPoint</Application>
  <PresentationFormat>Широкий екран</PresentationFormat>
  <Paragraphs>117</Paragraphs>
  <Slides>14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Schoolbook</vt:lpstr>
      <vt:lpstr>Tahoma</vt:lpstr>
      <vt:lpstr>Times New Roman</vt:lpstr>
      <vt:lpstr>Wingdings</vt:lpstr>
      <vt:lpstr>Тема Office</vt:lpstr>
      <vt:lpstr>Булінг. Проблема сьогодення. Профілактика.</vt:lpstr>
      <vt:lpstr>Це вид насильства,  агресивна і вкрай неприємна поведінка однієї ди­тини або групи дітей щодо іншої дитини, яка супроводжується по­стійним фізичним та психологічним впливом. Іншим словом це цькування.</vt:lpstr>
      <vt:lpstr>Соціальна структура булінгу:</vt:lpstr>
      <vt:lpstr>Види булінгу</vt:lpstr>
      <vt:lpstr>Кібербулінг</vt:lpstr>
      <vt:lpstr>ВИДИ КІБЕРБУЛІНГУ:</vt:lpstr>
      <vt:lpstr>Як убезпечити дитину від кібербулінгу? Як створити для неї безпечне середовище у мережі Інтернет?</vt:lpstr>
      <vt:lpstr>Як визначити, що дитина зазнає цькування?</vt:lpstr>
      <vt:lpstr>Що говорить закон? Хто несе відповідатьність за вчинення булінгу? В якому розмірі?</vt:lpstr>
      <vt:lpstr>ЯК ДІЯТИ БАТЬКАМ ДИТИНИ - ЖЕРТВИ БУЛІНГУ     (поради)</vt:lpstr>
      <vt:lpstr>Презентація PowerPoint</vt:lpstr>
      <vt:lpstr>Які рекомендації із самостійної протидії булінгу можна дати дітям?</vt:lpstr>
      <vt:lpstr>ПАМ’ЯТАЙТЕ!    </vt:lpstr>
      <vt:lpstr>Дякую за увагу!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2021-11-04T15:52:44Z</dcterms:created>
  <dcterms:modified xsi:type="dcterms:W3CDTF">2024-03-19T18:34:27Z</dcterms:modified>
</cp:coreProperties>
</file>