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0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3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5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2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9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2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6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7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9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510C-85C7-4228-B918-811FA3F241F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2133-FD85-4046-A91C-51B1AD0F238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7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11" y="883014"/>
            <a:ext cx="8543192" cy="5329972"/>
          </a:xfrm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/>
              <a:t>Повітряна</a:t>
            </a:r>
            <a:r>
              <a:rPr lang="ru-RU" b="1" dirty="0"/>
              <a:t> </a:t>
            </a:r>
            <a:r>
              <a:rPr lang="ru-RU" b="1" dirty="0" err="1"/>
              <a:t>тривога</a:t>
            </a:r>
            <a:r>
              <a:rPr lang="ru-RU" b="1" dirty="0"/>
              <a:t>. </a:t>
            </a:r>
            <a:r>
              <a:rPr lang="ru-RU" b="1" dirty="0" err="1"/>
              <a:t>Сигнали</a:t>
            </a:r>
            <a:r>
              <a:rPr lang="ru-RU" b="1" dirty="0"/>
              <a:t> </a:t>
            </a:r>
            <a:r>
              <a:rPr lang="ru-RU" b="1" dirty="0" err="1"/>
              <a:t>оповіщення</a:t>
            </a:r>
            <a:r>
              <a:rPr lang="ru-RU" b="1" dirty="0"/>
              <a:t> про </a:t>
            </a:r>
            <a:r>
              <a:rPr lang="ru-RU" b="1" dirty="0" err="1"/>
              <a:t>повітряну</a:t>
            </a:r>
            <a:r>
              <a:rPr lang="ru-RU" b="1" dirty="0"/>
              <a:t> </a:t>
            </a:r>
            <a:r>
              <a:rPr lang="ru-RU" b="1" dirty="0" err="1"/>
              <a:t>тривогу</a:t>
            </a:r>
            <a:r>
              <a:rPr lang="ru-RU" b="1" dirty="0"/>
              <a:t>. Шляхи і правила </a:t>
            </a:r>
            <a:r>
              <a:rPr lang="ru-RU" b="1" dirty="0" err="1"/>
              <a:t>евакуації</a:t>
            </a:r>
            <a:r>
              <a:rPr lang="ru-RU" b="1" dirty="0"/>
              <a:t>.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укриттів</a:t>
            </a:r>
            <a:r>
              <a:rPr lang="ru-RU" b="1" dirty="0"/>
              <a:t>. «Правило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стін</a:t>
            </a:r>
            <a:r>
              <a:rPr lang="ru-RU" b="1" dirty="0"/>
              <a:t>». </a:t>
            </a:r>
            <a:r>
              <a:rPr lang="ru-RU" b="1" dirty="0" err="1"/>
              <a:t>Підготовка</a:t>
            </a:r>
            <a:r>
              <a:rPr lang="ru-RU" b="1" dirty="0"/>
              <a:t> «</a:t>
            </a:r>
            <a:r>
              <a:rPr lang="ru-RU" b="1" dirty="0" err="1"/>
              <a:t>тривожної</a:t>
            </a:r>
            <a:r>
              <a:rPr lang="ru-RU" b="1" dirty="0"/>
              <a:t> </a:t>
            </a:r>
            <a:r>
              <a:rPr lang="ru-RU" b="1" dirty="0" err="1"/>
              <a:t>валізи</a:t>
            </a:r>
            <a:r>
              <a:rPr lang="ru-RU" b="1"/>
              <a:t>»</a:t>
            </a:r>
            <a:endParaRPr lang="ru-RU" b="1" dirty="0"/>
          </a:p>
        </p:txBody>
      </p:sp>
      <p:pic>
        <p:nvPicPr>
          <p:cNvPr id="1026" name="Picture 2" descr="Красный Восклицательный Знак Мультяшный Характер С Пальца Указывающий На  Чтото — стоковая векторная графика и другие изображения на тему Белый фон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64" y="288436"/>
            <a:ext cx="26193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0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6"/>
          <a:stretch/>
        </p:blipFill>
        <p:spPr bwMode="auto">
          <a:xfrm>
            <a:off x="1354016" y="98560"/>
            <a:ext cx="9302260" cy="660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Що покласти в &quot;евакуаційний рюкзак&quot; школяра на випадок надзвичайної ситуаці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"/>
          <a:stretch/>
        </p:blipFill>
        <p:spPr bwMode="auto">
          <a:xfrm>
            <a:off x="1307368" y="112224"/>
            <a:ext cx="9401664" cy="66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7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1" y="501162"/>
            <a:ext cx="6638191" cy="57677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dirty="0" err="1">
                <a:solidFill>
                  <a:srgbClr val="333333"/>
                </a:solidFill>
              </a:rPr>
              <a:t>Повітряна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тривога</a:t>
            </a:r>
            <a:r>
              <a:rPr lang="ru-RU" sz="3600" dirty="0">
                <a:solidFill>
                  <a:srgbClr val="333333"/>
                </a:solidFill>
              </a:rPr>
              <a:t> по </a:t>
            </a:r>
            <a:r>
              <a:rPr lang="ru-RU" sz="3600" dirty="0" err="1">
                <a:solidFill>
                  <a:srgbClr val="333333"/>
                </a:solidFill>
              </a:rPr>
              <a:t>всій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країні</a:t>
            </a:r>
            <a:r>
              <a:rPr lang="ru-RU" sz="3600" dirty="0">
                <a:solidFill>
                  <a:srgbClr val="333333"/>
                </a:solidFill>
              </a:rPr>
              <a:t> – </a:t>
            </a:r>
            <a:r>
              <a:rPr lang="ru-RU" sz="3600" dirty="0" err="1">
                <a:solidFill>
                  <a:srgbClr val="333333"/>
                </a:solidFill>
              </a:rPr>
              <a:t>тепер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це</a:t>
            </a:r>
            <a:r>
              <a:rPr lang="ru-RU" sz="3600" dirty="0">
                <a:solidFill>
                  <a:srgbClr val="333333"/>
                </a:solidFill>
              </a:rPr>
              <a:t> наша </a:t>
            </a:r>
            <a:r>
              <a:rPr lang="ru-RU" sz="3600" dirty="0" err="1">
                <a:solidFill>
                  <a:srgbClr val="333333"/>
                </a:solidFill>
              </a:rPr>
              <a:t>реальність</a:t>
            </a:r>
            <a:r>
              <a:rPr lang="ru-RU" sz="3600" dirty="0">
                <a:solidFill>
                  <a:srgbClr val="333333"/>
                </a:solidFill>
              </a:rPr>
              <a:t>, </a:t>
            </a:r>
            <a:r>
              <a:rPr lang="ru-RU" sz="3600" dirty="0" err="1">
                <a:solidFill>
                  <a:srgbClr val="333333"/>
                </a:solidFill>
              </a:rPr>
              <a:t>із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якою</a:t>
            </a:r>
            <a:r>
              <a:rPr lang="ru-RU" sz="3600" dirty="0">
                <a:solidFill>
                  <a:srgbClr val="333333"/>
                </a:solidFill>
              </a:rPr>
              <a:t> ми </a:t>
            </a:r>
            <a:r>
              <a:rPr lang="ru-RU" sz="3600" dirty="0" err="1">
                <a:solidFill>
                  <a:srgbClr val="333333"/>
                </a:solidFill>
              </a:rPr>
              <a:t>продовжуємо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вчитися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жити</a:t>
            </a:r>
            <a:r>
              <a:rPr lang="ru-RU" sz="3600" dirty="0">
                <a:solidFill>
                  <a:srgbClr val="333333"/>
                </a:solidFill>
              </a:rPr>
              <a:t>. Для того, </a:t>
            </a:r>
            <a:r>
              <a:rPr lang="ru-RU" sz="3600" dirty="0" err="1">
                <a:solidFill>
                  <a:srgbClr val="333333"/>
                </a:solidFill>
              </a:rPr>
              <a:t>аби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зберегти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життя</a:t>
            </a:r>
            <a:r>
              <a:rPr lang="ru-RU" sz="3600" dirty="0">
                <a:solidFill>
                  <a:srgbClr val="333333"/>
                </a:solidFill>
              </a:rPr>
              <a:t> та </a:t>
            </a:r>
            <a:r>
              <a:rPr lang="ru-RU" sz="3600" dirty="0" err="1">
                <a:solidFill>
                  <a:srgbClr val="333333"/>
                </a:solidFill>
              </a:rPr>
              <a:t>здоров'я</a:t>
            </a:r>
            <a:r>
              <a:rPr lang="ru-RU" sz="3600" dirty="0">
                <a:solidFill>
                  <a:srgbClr val="333333"/>
                </a:solidFill>
              </a:rPr>
              <a:t>, </a:t>
            </a:r>
            <a:r>
              <a:rPr lang="ru-RU" sz="3600" dirty="0" err="1">
                <a:solidFill>
                  <a:srgbClr val="333333"/>
                </a:solidFill>
              </a:rPr>
              <a:t>маємо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постійно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дотримуватись</a:t>
            </a:r>
            <a:r>
              <a:rPr lang="ru-RU" sz="3600" dirty="0">
                <a:solidFill>
                  <a:srgbClr val="333333"/>
                </a:solidFill>
              </a:rPr>
              <a:t> правил </a:t>
            </a:r>
            <a:r>
              <a:rPr lang="ru-RU" sz="3600" dirty="0" err="1">
                <a:solidFill>
                  <a:srgbClr val="333333"/>
                </a:solidFill>
              </a:rPr>
              <a:t>безпеки</a:t>
            </a:r>
            <a:r>
              <a:rPr lang="ru-RU" sz="3600" dirty="0">
                <a:solidFill>
                  <a:srgbClr val="333333"/>
                </a:solidFill>
              </a:rPr>
              <a:t>. </a:t>
            </a:r>
            <a:br>
              <a:rPr lang="ru-RU" sz="3600" dirty="0">
                <a:solidFill>
                  <a:srgbClr val="333333"/>
                </a:solidFill>
              </a:rPr>
            </a:br>
            <a:br>
              <a:rPr lang="ru-RU" sz="3600" dirty="0">
                <a:solidFill>
                  <a:srgbClr val="333333"/>
                </a:solidFill>
              </a:rPr>
            </a:br>
            <a:r>
              <a:rPr lang="ru-RU" sz="3600" dirty="0" err="1">
                <a:solidFill>
                  <a:srgbClr val="333333"/>
                </a:solidFill>
              </a:rPr>
              <a:t>Аби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мінімізувати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ризики</a:t>
            </a:r>
            <a:r>
              <a:rPr lang="ru-RU" sz="3600" dirty="0">
                <a:solidFill>
                  <a:srgbClr val="333333"/>
                </a:solidFill>
              </a:rPr>
              <a:t>, </a:t>
            </a:r>
            <a:r>
              <a:rPr lang="ru-RU" sz="3600" dirty="0" err="1">
                <a:solidFill>
                  <a:srgbClr val="333333"/>
                </a:solidFill>
              </a:rPr>
              <a:t>потрібно</a:t>
            </a:r>
            <a:r>
              <a:rPr lang="ru-RU" sz="3600" dirty="0">
                <a:solidFill>
                  <a:srgbClr val="333333"/>
                </a:solidFill>
              </a:rPr>
              <a:t> знати, </a:t>
            </a:r>
            <a:r>
              <a:rPr lang="ru-RU" sz="3600" dirty="0" err="1">
                <a:solidFill>
                  <a:srgbClr val="333333"/>
                </a:solidFill>
              </a:rPr>
              <a:t>виконувати</a:t>
            </a:r>
            <a:r>
              <a:rPr lang="ru-RU" sz="3600" dirty="0">
                <a:solidFill>
                  <a:srgbClr val="333333"/>
                </a:solidFill>
              </a:rPr>
              <a:t> і </a:t>
            </a:r>
            <a:r>
              <a:rPr lang="ru-RU" sz="3600" dirty="0" err="1">
                <a:solidFill>
                  <a:srgbClr val="333333"/>
                </a:solidFill>
              </a:rPr>
              <a:t>дотримуватись</a:t>
            </a:r>
            <a:r>
              <a:rPr lang="ru-RU" sz="3600" dirty="0">
                <a:solidFill>
                  <a:srgbClr val="333333"/>
                </a:solidFill>
              </a:rPr>
              <a:t> правилам </a:t>
            </a:r>
            <a:r>
              <a:rPr lang="ru-RU" sz="3600" dirty="0" err="1">
                <a:solidFill>
                  <a:srgbClr val="333333"/>
                </a:solidFill>
              </a:rPr>
              <a:t>поведінки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під</a:t>
            </a:r>
            <a:r>
              <a:rPr lang="ru-RU" sz="3600" dirty="0">
                <a:solidFill>
                  <a:srgbClr val="333333"/>
                </a:solidFill>
              </a:rPr>
              <a:t> час </a:t>
            </a:r>
            <a:r>
              <a:rPr lang="ru-RU" sz="3600" dirty="0" err="1">
                <a:solidFill>
                  <a:srgbClr val="333333"/>
                </a:solidFill>
              </a:rPr>
              <a:t>повітряних</a:t>
            </a:r>
            <a:r>
              <a:rPr lang="ru-RU" sz="3600" dirty="0">
                <a:solidFill>
                  <a:srgbClr val="333333"/>
                </a:solidFill>
              </a:rPr>
              <a:t> </a:t>
            </a:r>
            <a:r>
              <a:rPr lang="ru-RU" sz="3600" dirty="0" err="1">
                <a:solidFill>
                  <a:srgbClr val="333333"/>
                </a:solidFill>
              </a:rPr>
              <a:t>тривог</a:t>
            </a:r>
            <a:r>
              <a:rPr lang="ru-RU" sz="3600" dirty="0">
                <a:solidFill>
                  <a:srgbClr val="333333"/>
                </a:solidFill>
              </a:rPr>
              <a:t>. 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В Николаеве воздушная тревога – жителей просят перейти в укрытия | НикВести  — Новости Никола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" y="399805"/>
            <a:ext cx="3153005" cy="56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5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11"/>
          <p:cNvSpPr/>
          <p:nvPr/>
        </p:nvSpPr>
        <p:spPr>
          <a:xfrm>
            <a:off x="0" y="0"/>
            <a:ext cx="1524000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16"/>
              <a:gd name="connsiteX1" fmla="*/ 10000 w 10000"/>
              <a:gd name="connsiteY1" fmla="*/ 0 h 10016"/>
              <a:gd name="connsiteX2" fmla="*/ 6064 w 10000"/>
              <a:gd name="connsiteY2" fmla="*/ 10016 h 10016"/>
              <a:gd name="connsiteX3" fmla="*/ 0 w 10000"/>
              <a:gd name="connsiteY3" fmla="*/ 10000 h 10016"/>
              <a:gd name="connsiteX4" fmla="*/ 0 w 10000"/>
              <a:gd name="connsiteY4" fmla="*/ 0 h 10016"/>
              <a:gd name="connsiteX0" fmla="*/ 0 w 10000"/>
              <a:gd name="connsiteY0" fmla="*/ 0 h 10016"/>
              <a:gd name="connsiteX1" fmla="*/ 10000 w 10000"/>
              <a:gd name="connsiteY1" fmla="*/ 0 h 10016"/>
              <a:gd name="connsiteX2" fmla="*/ 3762 w 10000"/>
              <a:gd name="connsiteY2" fmla="*/ 10016 h 10016"/>
              <a:gd name="connsiteX3" fmla="*/ 0 w 10000"/>
              <a:gd name="connsiteY3" fmla="*/ 10000 h 10016"/>
              <a:gd name="connsiteX4" fmla="*/ 0 w 10000"/>
              <a:gd name="connsiteY4" fmla="*/ 0 h 1001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432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432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E62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018" y="0"/>
            <a:ext cx="152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048000" y="304662"/>
            <a:ext cx="6576393" cy="56515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200" b="1" kern="0" dirty="0">
                <a:solidFill>
                  <a:srgbClr val="FF0000"/>
                </a:solidFill>
                <a:cs typeface="Times New Roman" pitchFamily="18" charset="0"/>
              </a:rPr>
              <a:t>Види сигналів оповіщення </a:t>
            </a:r>
            <a:endParaRPr lang="uk-UA" sz="3200" b="1" kern="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549913" y="1174474"/>
            <a:ext cx="913810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uk-UA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До видів сингалів, що застосовуються для забезпечення оповіщення населення відносяться:</a:t>
            </a:r>
          </a:p>
          <a:p>
            <a:pPr indent="449263" algn="just">
              <a:lnSpc>
                <a:spcPct val="115000"/>
              </a:lnSpc>
            </a:pPr>
            <a:r>
              <a:rPr lang="uk-UA" sz="28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 звукові </a:t>
            </a:r>
            <a:r>
              <a:rPr lang="uk-UA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</a:t>
            </a:r>
            <a:r>
              <a:rPr lang="uk-UA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електросирени</a:t>
            </a:r>
            <a:r>
              <a:rPr lang="uk-UA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гучномовці, динаміки тощо);</a:t>
            </a:r>
            <a:endParaRPr lang="uk-UA" sz="2800" dirty="0">
              <a:solidFill>
                <a:prstClr val="black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 sz="28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 світлові </a:t>
            </a:r>
            <a:r>
              <a:rPr lang="uk-UA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(будь які світлові сигнали які інформують про небезпеку (прапори, </a:t>
            </a:r>
            <a:r>
              <a:rPr lang="uk-UA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світлодіодні</a:t>
            </a:r>
            <a:r>
              <a:rPr lang="uk-UA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пристрої);</a:t>
            </a:r>
            <a:endParaRPr lang="uk-UA" sz="2800" dirty="0">
              <a:solidFill>
                <a:prstClr val="black"/>
              </a:solidFill>
              <a:latin typeface="+mj-lt"/>
              <a:cs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 sz="28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 комбіновані: </a:t>
            </a:r>
            <a:r>
              <a:rPr lang="uk-UA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вид сигналів  що включає в себе звукове та світлове оповіщення.</a:t>
            </a:r>
            <a:endParaRPr lang="uk-UA" sz="2800" dirty="0">
              <a:solidFill>
                <a:prstClr val="black"/>
              </a:solidFill>
              <a:latin typeface="+mj-lt"/>
              <a:cs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 </a:t>
            </a:r>
            <a:endParaRPr lang="uk-UA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73" y="4653136"/>
            <a:ext cx="224313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21 квітня на Харківщині, зокрема у Валках, перевірять системи оповіщення  населення – ВАЛКІВСЬКА МІСЬКА Р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40" y="4856897"/>
            <a:ext cx="2344260" cy="18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Як працює повітряна тривога? Відповідають в ЗСУ : 19:03:2022 - 20 хвилин  Тернопіль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к діяти, якщо ви почули сигнал оповіщення «Увага всім!» - Охорона праці і  пожежна безпе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47"/>
          <a:stretch/>
        </p:blipFill>
        <p:spPr bwMode="auto">
          <a:xfrm>
            <a:off x="3869547" y="254634"/>
            <a:ext cx="7086600" cy="71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Як діяти, якщо ви почули сигнал оповіщення «Увага всім!» - Охорона праці і  пожежна безпе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4" t="7045" r="1985" b="62456"/>
          <a:stretch/>
        </p:blipFill>
        <p:spPr bwMode="auto">
          <a:xfrm>
            <a:off x="8272782" y="1600201"/>
            <a:ext cx="3324272" cy="289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Як діяти, якщо ви почули сигнал оповіщення «Увага всім!» - Охорона праці і  пожежна безпе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7648" r="49137" b="24383"/>
          <a:stretch/>
        </p:blipFill>
        <p:spPr bwMode="auto">
          <a:xfrm>
            <a:off x="213567" y="254634"/>
            <a:ext cx="3357042" cy="637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Як діяти, якщо ви почули сигнал оповіщення «Увага всім!» - Охорона праці і  пожежна безпе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74913" r="2107" b="8938"/>
          <a:stretch/>
        </p:blipFill>
        <p:spPr bwMode="auto">
          <a:xfrm>
            <a:off x="4501662" y="5073162"/>
            <a:ext cx="6840416" cy="15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Як діяти, якщо ви почули сигнал оповіщення «Увага всім!» - Охорона праці і  пожежна безпе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4" t="36230" r="1985" b="24174"/>
          <a:stretch/>
        </p:blipFill>
        <p:spPr bwMode="auto">
          <a:xfrm>
            <a:off x="4308385" y="1219932"/>
            <a:ext cx="3226621" cy="36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4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ЛГОРИТМ ДІЙ ЗА СИГНАЛОМ “ПОВІТРЯНА ТРИВОГА” – Комунальний заклад  &quot;Вінницький ліцей №29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"/>
          <a:stretch/>
        </p:blipFill>
        <p:spPr bwMode="auto">
          <a:xfrm>
            <a:off x="2230561" y="70338"/>
            <a:ext cx="6016624" cy="66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осклицание Восклицательный Знак - Бесплатное изображение на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1763468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6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6" y="339333"/>
            <a:ext cx="11109810" cy="625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6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0"/>
            <a:ext cx="8542784" cy="6495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Що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таке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укриття</a:t>
            </a:r>
            <a:r>
              <a:rPr lang="ru-RU" sz="36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872" y="622112"/>
            <a:ext cx="11476157" cy="37641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b="1" u="sng" dirty="0" err="1">
                <a:solidFill>
                  <a:srgbClr val="FF0000"/>
                </a:solidFill>
              </a:rPr>
              <a:t>Найпростіші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укриття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цокольні</a:t>
            </a:r>
            <a:r>
              <a:rPr lang="ru-RU" sz="2400" dirty="0"/>
              <a:t> та </a:t>
            </a:r>
            <a:r>
              <a:rPr lang="ru-RU" sz="2400" dirty="0" err="1"/>
              <a:t>підвальні</a:t>
            </a:r>
            <a:r>
              <a:rPr lang="ru-RU" sz="2400" dirty="0"/>
              <a:t> </a:t>
            </a:r>
            <a:r>
              <a:rPr lang="ru-RU" sz="2400" dirty="0" err="1"/>
              <a:t>приміщення</a:t>
            </a:r>
            <a:r>
              <a:rPr lang="ru-RU" sz="2400" dirty="0"/>
              <a:t> </a:t>
            </a:r>
            <a:r>
              <a:rPr lang="ru-RU" sz="2400" dirty="0" err="1"/>
              <a:t>будинків</a:t>
            </a:r>
            <a:r>
              <a:rPr lang="ru-RU" sz="2400" dirty="0"/>
              <a:t>, </a:t>
            </a:r>
            <a:r>
              <a:rPr lang="ru-RU" sz="2400" dirty="0" err="1"/>
              <a:t>підземні</a:t>
            </a:r>
            <a:r>
              <a:rPr lang="ru-RU" sz="2400" dirty="0"/>
              <a:t> </a:t>
            </a:r>
            <a:r>
              <a:rPr lang="ru-RU" sz="2400" dirty="0" err="1"/>
              <a:t>паркінги</a:t>
            </a:r>
            <a:r>
              <a:rPr lang="ru-RU" sz="2400" dirty="0"/>
              <a:t> та </a:t>
            </a:r>
            <a:r>
              <a:rPr lang="ru-RU" sz="2400" dirty="0" err="1"/>
              <a:t>підземні</a:t>
            </a:r>
            <a:r>
              <a:rPr lang="ru-RU" sz="2400" dirty="0"/>
              <a:t> переходи. У них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сховатися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нетривалих</a:t>
            </a:r>
            <a:r>
              <a:rPr lang="ru-RU" sz="2400" dirty="0"/>
              <a:t> </a:t>
            </a:r>
            <a:r>
              <a:rPr lang="ru-RU" sz="2400" dirty="0" err="1"/>
              <a:t>обстрілів</a:t>
            </a:r>
            <a:r>
              <a:rPr lang="ru-RU" sz="2400" dirty="0"/>
              <a:t>. </a:t>
            </a:r>
            <a:r>
              <a:rPr lang="ru-RU" sz="2400" dirty="0" err="1"/>
              <a:t>Найбезпечніші</a:t>
            </a:r>
            <a:r>
              <a:rPr lang="ru-RU" sz="2400" dirty="0"/>
              <a:t> з них </a:t>
            </a:r>
            <a:r>
              <a:rPr lang="ru-RU" sz="2400" dirty="0" err="1"/>
              <a:t>ті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виходів</a:t>
            </a:r>
            <a:r>
              <a:rPr lang="ru-RU" sz="2400" dirty="0"/>
              <a:t> (один з них за межами </a:t>
            </a:r>
            <a:r>
              <a:rPr lang="ru-RU" sz="2400" dirty="0" err="1"/>
              <a:t>будівлі</a:t>
            </a:r>
            <a:r>
              <a:rPr lang="ru-RU" sz="2400" dirty="0"/>
              <a:t>).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/>
              <a:t>Прикладом </a:t>
            </a:r>
            <a:r>
              <a:rPr lang="ru-RU" sz="2400" dirty="0" err="1"/>
              <a:t>укриттів</a:t>
            </a:r>
            <a:r>
              <a:rPr lang="ru-RU" sz="2400" dirty="0"/>
              <a:t> є </a:t>
            </a:r>
            <a:r>
              <a:rPr lang="ru-RU" sz="2400" dirty="0" err="1"/>
              <a:t>магазини</a:t>
            </a:r>
            <a:r>
              <a:rPr lang="ru-RU" sz="2400" dirty="0"/>
              <a:t>, </a:t>
            </a:r>
            <a:r>
              <a:rPr lang="ru-RU" sz="2400" dirty="0" err="1"/>
              <a:t>спортзали</a:t>
            </a:r>
            <a:r>
              <a:rPr lang="ru-RU" sz="2400" dirty="0"/>
              <a:t>, </a:t>
            </a:r>
            <a:r>
              <a:rPr lang="ru-RU" sz="2400" dirty="0" err="1"/>
              <a:t>склади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err="1"/>
              <a:t>Власники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знати про </a:t>
            </a:r>
            <a:r>
              <a:rPr lang="ru-RU" sz="2400" dirty="0" err="1"/>
              <a:t>призначення</a:t>
            </a:r>
            <a:r>
              <a:rPr lang="ru-RU" sz="2400" dirty="0"/>
              <a:t> на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надзвичайної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й бути </a:t>
            </a:r>
            <a:r>
              <a:rPr lang="ru-RU" sz="2400" dirty="0" err="1"/>
              <a:t>готовими</a:t>
            </a:r>
            <a:r>
              <a:rPr lang="ru-RU" sz="2400" dirty="0"/>
              <a:t> </a:t>
            </a:r>
            <a:r>
              <a:rPr lang="ru-RU" sz="2400" dirty="0" err="1"/>
              <a:t>дати</a:t>
            </a:r>
            <a:r>
              <a:rPr lang="ru-RU" sz="2400" dirty="0"/>
              <a:t> доступ людям. </a:t>
            </a:r>
            <a:r>
              <a:rPr lang="ru-RU" sz="2400" dirty="0" err="1"/>
              <a:t>Необхідно</a:t>
            </a:r>
            <a:r>
              <a:rPr lang="ru-RU" sz="2400" dirty="0"/>
              <a:t>  </a:t>
            </a:r>
            <a:r>
              <a:rPr lang="ru-RU" sz="2400" dirty="0" err="1"/>
              <a:t>заздалегідь</a:t>
            </a:r>
            <a:r>
              <a:rPr lang="ru-RU" sz="2400" dirty="0"/>
              <a:t> </a:t>
            </a:r>
            <a:r>
              <a:rPr lang="ru-RU" sz="2400" dirty="0" err="1"/>
              <a:t>домовитися</a:t>
            </a:r>
            <a:r>
              <a:rPr lang="ru-RU" sz="2400" dirty="0"/>
              <a:t> про </a:t>
            </a:r>
            <a:r>
              <a:rPr lang="ru-RU" sz="2400" dirty="0" err="1"/>
              <a:t>зв’язок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господарями та </a:t>
            </a:r>
            <a:r>
              <a:rPr lang="ru-RU" sz="2400" dirty="0" err="1"/>
              <a:t>взяти</a:t>
            </a:r>
            <a:r>
              <a:rPr lang="ru-RU" sz="2400" dirty="0"/>
              <a:t> </a:t>
            </a:r>
            <a:r>
              <a:rPr lang="ru-RU" sz="2400" dirty="0" err="1"/>
              <a:t>номери</a:t>
            </a:r>
            <a:r>
              <a:rPr lang="ru-RU" sz="2400" dirty="0"/>
              <a:t> </a:t>
            </a:r>
            <a:r>
              <a:rPr lang="ru-RU" sz="2400" dirty="0" err="1"/>
              <a:t>телефонів</a:t>
            </a:r>
            <a:r>
              <a:rPr lang="ru-RU" sz="24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/>
              <a:t> </a:t>
            </a:r>
            <a:r>
              <a:rPr lang="ru-RU" sz="2400" dirty="0" err="1"/>
              <a:t>Жителі</a:t>
            </a:r>
            <a:r>
              <a:rPr lang="ru-RU" sz="2400" dirty="0"/>
              <a:t> </a:t>
            </a:r>
            <a:r>
              <a:rPr lang="ru-RU" sz="2400" dirty="0" err="1"/>
              <a:t>міст</a:t>
            </a:r>
            <a:r>
              <a:rPr lang="ru-RU" sz="2400" dirty="0"/>
              <a:t> з </a:t>
            </a:r>
            <a:r>
              <a:rPr lang="ru-RU" sz="2400" dirty="0" err="1"/>
              <a:t>метрополітеном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сховатися</a:t>
            </a:r>
            <a:r>
              <a:rPr lang="ru-RU" sz="2400" dirty="0"/>
              <a:t> на платформах </a:t>
            </a:r>
            <a:r>
              <a:rPr lang="ru-RU" sz="2400" dirty="0" err="1"/>
              <a:t>станцій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 переходах.</a:t>
            </a:r>
          </a:p>
          <a:p>
            <a:pPr marL="0" indent="0">
              <a:buNone/>
            </a:pPr>
            <a:r>
              <a:rPr lang="ru-RU" sz="2400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3" y="4386290"/>
            <a:ext cx="3439947" cy="228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Перша зупинка-укриття встановлена у Харков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63" y="4117158"/>
            <a:ext cx="3827340" cy="254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Як у Рожищі облаштували укриття. ФОТО | Рожищенська міська ра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807" y="4386290"/>
            <a:ext cx="3326180" cy="220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9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авила перебування в укритт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/>
          <a:stretch/>
        </p:blipFill>
        <p:spPr bwMode="auto">
          <a:xfrm>
            <a:off x="6424490" y="79131"/>
            <a:ext cx="4987925" cy="66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81" y="1758461"/>
            <a:ext cx="5186319" cy="291025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Правила 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 err="1">
                <a:solidFill>
                  <a:srgbClr val="FF0000"/>
                </a:solidFill>
              </a:rPr>
              <a:t>перебування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в </a:t>
            </a:r>
            <a:r>
              <a:rPr lang="ru-RU" sz="5400" b="1" dirty="0" err="1">
                <a:solidFill>
                  <a:srgbClr val="FF0000"/>
                </a:solidFill>
              </a:rPr>
              <a:t>укритті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5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гадайте правило двох стін - Звягельська міська рада - Офіційний  SMART-портал міс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8" b="8938"/>
          <a:stretch/>
        </p:blipFill>
        <p:spPr bwMode="auto">
          <a:xfrm>
            <a:off x="1280991" y="967153"/>
            <a:ext cx="9023594" cy="566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5069" y="268410"/>
            <a:ext cx="5026269" cy="60202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«Правило двох стін»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00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248</Words>
  <Application>Microsoft Office PowerPoint</Application>
  <PresentationFormat>Широкий екран</PresentationFormat>
  <Paragraphs>16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Повітряна тривога. Сигнали оповіщення про повітряну тривогу. Шляхи і правила евакуації. Види укриттів. «Правило двох стін». Підготовка «тривожної валізи»</vt:lpstr>
      <vt:lpstr>Повітряна тривога по всій країні – тепер це наша реальність, із якою ми продовжуємо вчитися жити. Для того, аби зберегти життя та здоров'я, маємо постійно дотримуватись правил безпеки.   Аби мінімізувати ризики, потрібно знати, виконувати і дотримуватись правилам поведінки під час повітряних тривог.  </vt:lpstr>
      <vt:lpstr>Презентація PowerPoint</vt:lpstr>
      <vt:lpstr>Презентація PowerPoint</vt:lpstr>
      <vt:lpstr>Презентація PowerPoint</vt:lpstr>
      <vt:lpstr>Презентація PowerPoint</vt:lpstr>
      <vt:lpstr>Що таке укриття? </vt:lpstr>
      <vt:lpstr>Правила  перебування  в укритті</vt:lpstr>
      <vt:lpstr>«Правило двох стін»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Повітряна тривога. Сигнали оповіщення про повітряну тривогу. Шляхи і правила евакуації. Види укриттів. «Правило двох стін». Підготовка «тривожної валізи</dc:title>
  <dc:creator>SuperPC</dc:creator>
  <cp:lastModifiedBy>user</cp:lastModifiedBy>
  <cp:revision>9</cp:revision>
  <dcterms:created xsi:type="dcterms:W3CDTF">2023-04-19T07:40:31Z</dcterms:created>
  <dcterms:modified xsi:type="dcterms:W3CDTF">2024-09-18T05:35:35Z</dcterms:modified>
</cp:coreProperties>
</file>